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02" r:id="rId2"/>
    <p:sldMasterId id="2147483820" r:id="rId3"/>
    <p:sldMasterId id="2147483844" r:id="rId4"/>
  </p:sldMasterIdLst>
  <p:notesMasterIdLst>
    <p:notesMasterId r:id="rId121"/>
  </p:notesMasterIdLst>
  <p:sldIdLst>
    <p:sldId id="344" r:id="rId5"/>
    <p:sldId id="368" r:id="rId6"/>
    <p:sldId id="305" r:id="rId7"/>
    <p:sldId id="404" r:id="rId8"/>
    <p:sldId id="359" r:id="rId9"/>
    <p:sldId id="268" r:id="rId10"/>
    <p:sldId id="438" r:id="rId11"/>
    <p:sldId id="354" r:id="rId12"/>
    <p:sldId id="348" r:id="rId13"/>
    <p:sldId id="517" r:id="rId14"/>
    <p:sldId id="458" r:id="rId15"/>
    <p:sldId id="355" r:id="rId16"/>
    <p:sldId id="349" r:id="rId17"/>
    <p:sldId id="454" r:id="rId18"/>
    <p:sldId id="345" r:id="rId19"/>
    <p:sldId id="361" r:id="rId20"/>
    <p:sldId id="360" r:id="rId21"/>
    <p:sldId id="362" r:id="rId22"/>
    <p:sldId id="352" r:id="rId23"/>
    <p:sldId id="353" r:id="rId24"/>
    <p:sldId id="516" r:id="rId25"/>
    <p:sldId id="367" r:id="rId26"/>
    <p:sldId id="256" r:id="rId27"/>
    <p:sldId id="452" r:id="rId28"/>
    <p:sldId id="400" r:id="rId29"/>
    <p:sldId id="456" r:id="rId30"/>
    <p:sldId id="518" r:id="rId31"/>
    <p:sldId id="257" r:id="rId32"/>
    <p:sldId id="519" r:id="rId33"/>
    <p:sldId id="520" r:id="rId34"/>
    <p:sldId id="313" r:id="rId35"/>
    <p:sldId id="396" r:id="rId36"/>
    <p:sldId id="397" r:id="rId37"/>
    <p:sldId id="314" r:id="rId38"/>
    <p:sldId id="521" r:id="rId39"/>
    <p:sldId id="395" r:id="rId40"/>
    <p:sldId id="441" r:id="rId41"/>
    <p:sldId id="432" r:id="rId42"/>
    <p:sldId id="306" r:id="rId43"/>
    <p:sldId id="375" r:id="rId44"/>
    <p:sldId id="442" r:id="rId45"/>
    <p:sldId id="307" r:id="rId46"/>
    <p:sldId id="277" r:id="rId47"/>
    <p:sldId id="369" r:id="rId48"/>
    <p:sldId id="436" r:id="rId49"/>
    <p:sldId id="370" r:id="rId50"/>
    <p:sldId id="391" r:id="rId51"/>
    <p:sldId id="394" r:id="rId52"/>
    <p:sldId id="393" r:id="rId53"/>
    <p:sldId id="269" r:id="rId54"/>
    <p:sldId id="450" r:id="rId55"/>
    <p:sldId id="308" r:id="rId56"/>
    <p:sldId id="363" r:id="rId57"/>
    <p:sldId id="259" r:id="rId58"/>
    <p:sldId id="402" r:id="rId59"/>
    <p:sldId id="261" r:id="rId60"/>
    <p:sldId id="262" r:id="rId61"/>
    <p:sldId id="263" r:id="rId62"/>
    <p:sldId id="399" r:id="rId63"/>
    <p:sldId id="323" r:id="rId64"/>
    <p:sldId id="304" r:id="rId65"/>
    <p:sldId id="342" r:id="rId66"/>
    <p:sldId id="279" r:id="rId67"/>
    <p:sldId id="522" r:id="rId68"/>
    <p:sldId id="302" r:id="rId69"/>
    <p:sldId id="455" r:id="rId70"/>
    <p:sldId id="431" r:id="rId71"/>
    <p:sldId id="434" r:id="rId72"/>
    <p:sldId id="270" r:id="rId73"/>
    <p:sldId id="416" r:id="rId74"/>
    <p:sldId id="324" r:id="rId75"/>
    <p:sldId id="398" r:id="rId76"/>
    <p:sldId id="341" r:id="rId77"/>
    <p:sldId id="387" r:id="rId78"/>
    <p:sldId id="412" r:id="rId79"/>
    <p:sldId id="411" r:id="rId80"/>
    <p:sldId id="276" r:id="rId81"/>
    <p:sldId id="433" r:id="rId82"/>
    <p:sldId id="435" r:id="rId83"/>
    <p:sldId id="383" r:id="rId84"/>
    <p:sldId id="384" r:id="rId85"/>
    <p:sldId id="415" r:id="rId86"/>
    <p:sldId id="417" r:id="rId87"/>
    <p:sldId id="418" r:id="rId88"/>
    <p:sldId id="420" r:id="rId89"/>
    <p:sldId id="421" r:id="rId90"/>
    <p:sldId id="422" r:id="rId91"/>
    <p:sldId id="315" r:id="rId92"/>
    <p:sldId id="423" r:id="rId93"/>
    <p:sldId id="424" r:id="rId94"/>
    <p:sldId id="425" r:id="rId95"/>
    <p:sldId id="386" r:id="rId96"/>
    <p:sldId id="332" r:id="rId97"/>
    <p:sldId id="337" r:id="rId98"/>
    <p:sldId id="340" r:id="rId99"/>
    <p:sldId id="338" r:id="rId100"/>
    <p:sldId id="303" r:id="rId101"/>
    <p:sldId id="339" r:id="rId102"/>
    <p:sldId id="333" r:id="rId103"/>
    <p:sldId id="288" r:id="rId104"/>
    <p:sldId id="292" r:id="rId105"/>
    <p:sldId id="335" r:id="rId106"/>
    <p:sldId id="295" r:id="rId107"/>
    <p:sldId id="377" r:id="rId108"/>
    <p:sldId id="446" r:id="rId109"/>
    <p:sldId id="297" r:id="rId110"/>
    <p:sldId id="298" r:id="rId111"/>
    <p:sldId id="449" r:id="rId112"/>
    <p:sldId id="447" r:id="rId113"/>
    <p:sldId id="336" r:id="rId114"/>
    <p:sldId id="300" r:id="rId115"/>
    <p:sldId id="318" r:id="rId116"/>
    <p:sldId id="444" r:id="rId117"/>
    <p:sldId id="296" r:id="rId118"/>
    <p:sldId id="310" r:id="rId119"/>
    <p:sldId id="448" r:id="rId120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3049E0"/>
    <a:srgbClr val="003300"/>
    <a:srgbClr val="0E868C"/>
    <a:srgbClr val="990099"/>
    <a:srgbClr val="000099"/>
    <a:srgbClr val="FF0066"/>
    <a:srgbClr val="CC0099"/>
    <a:srgbClr val="FF66CC"/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49" autoAdjust="0"/>
  </p:normalViewPr>
  <p:slideViewPr>
    <p:cSldViewPr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038283-D4FB-48C6-B7CC-0AAB4B4D28E5}" type="doc">
      <dgm:prSet loTypeId="urn:microsoft.com/office/officeart/2005/8/layout/vList2" loCatId="list" qsTypeId="urn:microsoft.com/office/officeart/2005/8/quickstyle/simple1" qsCatId="simple" csTypeId="urn:microsoft.com/office/officeart/2005/8/colors/accent1_3" csCatId="accent1"/>
      <dgm:spPr/>
      <dgm:t>
        <a:bodyPr/>
        <a:lstStyle/>
        <a:p>
          <a:endParaRPr lang="pt-BR"/>
        </a:p>
      </dgm:t>
    </dgm:pt>
    <dgm:pt modelId="{293AC19F-28CC-4E86-8497-209198D0E41B}">
      <dgm:prSet/>
      <dgm:spPr/>
      <dgm:t>
        <a:bodyPr/>
        <a:lstStyle/>
        <a:p>
          <a:pPr algn="ctr"/>
          <a:r>
            <a:rPr lang="pt-BR" b="1" dirty="0"/>
            <a:t>ROMANTISMO NAS ARTES</a:t>
          </a:r>
          <a:endParaRPr lang="pt-BR" dirty="0"/>
        </a:p>
      </dgm:t>
    </dgm:pt>
    <dgm:pt modelId="{A63E4732-01C9-4B69-A4E8-67FBD1C65E83}" type="parTrans" cxnId="{899D97B7-ED54-4297-8DD6-D600F0687294}">
      <dgm:prSet/>
      <dgm:spPr/>
      <dgm:t>
        <a:bodyPr/>
        <a:lstStyle/>
        <a:p>
          <a:endParaRPr lang="pt-BR"/>
        </a:p>
      </dgm:t>
    </dgm:pt>
    <dgm:pt modelId="{1F6088C7-6C50-4980-94E1-C0A76E0482ED}" type="sibTrans" cxnId="{899D97B7-ED54-4297-8DD6-D600F0687294}">
      <dgm:prSet/>
      <dgm:spPr/>
      <dgm:t>
        <a:bodyPr/>
        <a:lstStyle/>
        <a:p>
          <a:endParaRPr lang="pt-BR"/>
        </a:p>
      </dgm:t>
    </dgm:pt>
    <dgm:pt modelId="{53818B32-4826-4111-BE49-6024E9D4D6F6}" type="pres">
      <dgm:prSet presAssocID="{07038283-D4FB-48C6-B7CC-0AAB4B4D28E5}" presName="linear" presStyleCnt="0">
        <dgm:presLayoutVars>
          <dgm:animLvl val="lvl"/>
          <dgm:resizeHandles val="exact"/>
        </dgm:presLayoutVars>
      </dgm:prSet>
      <dgm:spPr/>
    </dgm:pt>
    <dgm:pt modelId="{BBCA0D0A-DBD2-4E08-8957-098562B9E502}" type="pres">
      <dgm:prSet presAssocID="{293AC19F-28CC-4E86-8497-209198D0E41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99D97B7-ED54-4297-8DD6-D600F0687294}" srcId="{07038283-D4FB-48C6-B7CC-0AAB4B4D28E5}" destId="{293AC19F-28CC-4E86-8497-209198D0E41B}" srcOrd="0" destOrd="0" parTransId="{A63E4732-01C9-4B69-A4E8-67FBD1C65E83}" sibTransId="{1F6088C7-6C50-4980-94E1-C0A76E0482ED}"/>
    <dgm:cxn modelId="{1572D5D4-7DF8-42B3-A838-55A081616AA6}" type="presOf" srcId="{293AC19F-28CC-4E86-8497-209198D0E41B}" destId="{BBCA0D0A-DBD2-4E08-8957-098562B9E502}" srcOrd="0" destOrd="0" presId="urn:microsoft.com/office/officeart/2005/8/layout/vList2"/>
    <dgm:cxn modelId="{D50E7FD7-2E4B-40CF-8307-92EB504D427F}" type="presOf" srcId="{07038283-D4FB-48C6-B7CC-0AAB4B4D28E5}" destId="{53818B32-4826-4111-BE49-6024E9D4D6F6}" srcOrd="0" destOrd="0" presId="urn:microsoft.com/office/officeart/2005/8/layout/vList2"/>
    <dgm:cxn modelId="{DA83081E-7453-4AB4-B5E4-BC043D98B013}" type="presParOf" srcId="{53818B32-4826-4111-BE49-6024E9D4D6F6}" destId="{BBCA0D0A-DBD2-4E08-8957-098562B9E50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CCB685-53F0-4499-9531-FF3A5A042E86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2444E3E-A32C-4724-B3EE-52C479DD17FE}">
      <dgm:prSet custT="1"/>
      <dgm:spPr/>
      <dgm:t>
        <a:bodyPr/>
        <a:lstStyle/>
        <a:p>
          <a:endParaRPr lang="pt-BR" sz="3600" b="1" dirty="0"/>
        </a:p>
        <a:p>
          <a:r>
            <a:rPr lang="pt-BR" sz="3200" b="1" dirty="0">
              <a:latin typeface="Aptos" panose="020B0004020202020204" pitchFamily="34" charset="0"/>
            </a:rPr>
            <a:t>INDIVIDUALISMO E SUBJETIVISMO</a:t>
          </a:r>
          <a:br>
            <a:rPr lang="pt-BR" sz="3600" b="1" dirty="0"/>
          </a:br>
          <a:endParaRPr lang="pt-BR" sz="3600" dirty="0"/>
        </a:p>
      </dgm:t>
    </dgm:pt>
    <dgm:pt modelId="{E53FBAAE-76EB-447E-B4A6-743BF5F24B55}" type="parTrans" cxnId="{6E0B34D3-7DA9-4504-9811-F41F8A01EA82}">
      <dgm:prSet/>
      <dgm:spPr/>
      <dgm:t>
        <a:bodyPr/>
        <a:lstStyle/>
        <a:p>
          <a:endParaRPr lang="pt-BR"/>
        </a:p>
      </dgm:t>
    </dgm:pt>
    <dgm:pt modelId="{74DC4F68-1233-466B-9545-49A25214C7A4}" type="sibTrans" cxnId="{6E0B34D3-7DA9-4504-9811-F41F8A01EA82}">
      <dgm:prSet/>
      <dgm:spPr/>
      <dgm:t>
        <a:bodyPr/>
        <a:lstStyle/>
        <a:p>
          <a:endParaRPr lang="pt-BR"/>
        </a:p>
      </dgm:t>
    </dgm:pt>
    <dgm:pt modelId="{060193AD-C188-497D-A0B4-7C99EE4EBF99}" type="pres">
      <dgm:prSet presAssocID="{0DCCB685-53F0-4499-9531-FF3A5A042E86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CC8FBAE-B06E-4E4E-8B2D-3672B8CF97AE}" type="pres">
      <dgm:prSet presAssocID="{62444E3E-A32C-4724-B3EE-52C479DD17FE}" presName="vertOne" presStyleCnt="0"/>
      <dgm:spPr/>
    </dgm:pt>
    <dgm:pt modelId="{9A851175-82A5-4EAA-9B4E-F852E15B2C0B}" type="pres">
      <dgm:prSet presAssocID="{62444E3E-A32C-4724-B3EE-52C479DD17FE}" presName="txOne" presStyleLbl="node0" presStyleIdx="0" presStyleCnt="1">
        <dgm:presLayoutVars>
          <dgm:chPref val="3"/>
        </dgm:presLayoutVars>
      </dgm:prSet>
      <dgm:spPr/>
    </dgm:pt>
    <dgm:pt modelId="{1CE96BCC-69DC-445D-AC68-35D7399A25BD}" type="pres">
      <dgm:prSet presAssocID="{62444E3E-A32C-4724-B3EE-52C479DD17FE}" presName="horzOne" presStyleCnt="0"/>
      <dgm:spPr/>
    </dgm:pt>
  </dgm:ptLst>
  <dgm:cxnLst>
    <dgm:cxn modelId="{4B4DAD25-648C-4B41-B6C5-BB3DC4A5E5E0}" type="presOf" srcId="{0DCCB685-53F0-4499-9531-FF3A5A042E86}" destId="{060193AD-C188-497D-A0B4-7C99EE4EBF99}" srcOrd="0" destOrd="0" presId="urn:microsoft.com/office/officeart/2005/8/layout/hierarchy4"/>
    <dgm:cxn modelId="{F5EE39AE-F936-49E1-AC80-35B68F8B2C03}" type="presOf" srcId="{62444E3E-A32C-4724-B3EE-52C479DD17FE}" destId="{9A851175-82A5-4EAA-9B4E-F852E15B2C0B}" srcOrd="0" destOrd="0" presId="urn:microsoft.com/office/officeart/2005/8/layout/hierarchy4"/>
    <dgm:cxn modelId="{6E0B34D3-7DA9-4504-9811-F41F8A01EA82}" srcId="{0DCCB685-53F0-4499-9531-FF3A5A042E86}" destId="{62444E3E-A32C-4724-B3EE-52C479DD17FE}" srcOrd="0" destOrd="0" parTransId="{E53FBAAE-76EB-447E-B4A6-743BF5F24B55}" sibTransId="{74DC4F68-1233-466B-9545-49A25214C7A4}"/>
    <dgm:cxn modelId="{845AE6E6-1BAA-41BA-AA6F-AE4FD8327908}" type="presParOf" srcId="{060193AD-C188-497D-A0B4-7C99EE4EBF99}" destId="{9CC8FBAE-B06E-4E4E-8B2D-3672B8CF97AE}" srcOrd="0" destOrd="0" presId="urn:microsoft.com/office/officeart/2005/8/layout/hierarchy4"/>
    <dgm:cxn modelId="{0342443F-1ECB-4A34-96F3-28335810D795}" type="presParOf" srcId="{9CC8FBAE-B06E-4E4E-8B2D-3672B8CF97AE}" destId="{9A851175-82A5-4EAA-9B4E-F852E15B2C0B}" srcOrd="0" destOrd="0" presId="urn:microsoft.com/office/officeart/2005/8/layout/hierarchy4"/>
    <dgm:cxn modelId="{DF5E3ACC-45D5-4001-8E8E-C564DE6360FC}" type="presParOf" srcId="{9CC8FBAE-B06E-4E4E-8B2D-3672B8CF97AE}" destId="{1CE96BCC-69DC-445D-AC68-35D7399A25B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A344C91-C41A-4DEF-BEA1-8A8693F49231}" type="doc">
      <dgm:prSet loTypeId="urn:microsoft.com/office/officeart/2005/8/layout/hierarchy4" loCatId="relationship" qsTypeId="urn:microsoft.com/office/officeart/2005/8/quickstyle/simple3" qsCatId="simple" csTypeId="urn:microsoft.com/office/officeart/2005/8/colors/colorful5" csCatId="colorful" phldr="1"/>
      <dgm:spPr>
        <a:scene3d>
          <a:camera prst="orthographicFront">
            <a:rot lat="0" lon="0" rev="0"/>
          </a:camera>
          <a:lightRig rig="glow" dir="t">
            <a:rot lat="0" lon="0" rev="4800000"/>
          </a:lightRig>
        </a:scene3d>
      </dgm:spPr>
      <dgm:t>
        <a:bodyPr/>
        <a:lstStyle/>
        <a:p>
          <a:endParaRPr lang="pt-BR"/>
        </a:p>
      </dgm:t>
    </dgm:pt>
    <dgm:pt modelId="{78126E85-B538-42AF-A231-4DCD15219EC9}">
      <dgm:prSet custT="1"/>
      <dgm:spPr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  <dgm:t>
        <a:bodyPr anchor="b"/>
        <a:lstStyle/>
        <a:p>
          <a:r>
            <a:rPr lang="pt-BR" sz="3100" b="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Valorização das Emoções e Sentidos</a:t>
          </a:r>
          <a:br>
            <a:rPr lang="pt-BR" sz="3100" b="1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</a:br>
          <a:endParaRPr lang="pt-BR" sz="15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gm:t>
    </dgm:pt>
    <dgm:pt modelId="{7F4D4B2E-05A1-4956-8C49-4995D271FE6C}" type="parTrans" cxnId="{A47D340D-6F71-497F-B8CC-961C3CBC8D2E}">
      <dgm:prSet/>
      <dgm:spPr/>
      <dgm:t>
        <a:bodyPr/>
        <a:lstStyle/>
        <a:p>
          <a:endParaRPr lang="pt-BR"/>
        </a:p>
      </dgm:t>
    </dgm:pt>
    <dgm:pt modelId="{F8DEBBA6-3935-4402-BA49-CB931C6B392A}" type="sibTrans" cxnId="{A47D340D-6F71-497F-B8CC-961C3CBC8D2E}">
      <dgm:prSet/>
      <dgm:spPr/>
      <dgm:t>
        <a:bodyPr/>
        <a:lstStyle/>
        <a:p>
          <a:endParaRPr lang="pt-BR"/>
        </a:p>
      </dgm:t>
    </dgm:pt>
    <dgm:pt modelId="{862B5D31-5FE2-442F-AF61-4CD4407007B1}" type="pres">
      <dgm:prSet presAssocID="{CA344C91-C41A-4DEF-BEA1-8A8693F4923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42672C2-D00E-439C-ABD4-3B61CBF81430}" type="pres">
      <dgm:prSet presAssocID="{78126E85-B538-42AF-A231-4DCD15219EC9}" presName="vertOn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  <dgm:pt modelId="{C067B8B7-B4C6-4311-B032-FCC405671897}" type="pres">
      <dgm:prSet presAssocID="{78126E85-B538-42AF-A231-4DCD15219EC9}" presName="txOne" presStyleLbl="node0" presStyleIdx="0" presStyleCnt="1" custScaleY="98571" custLinFactNeighborX="-217" custLinFactNeighborY="-3241">
        <dgm:presLayoutVars>
          <dgm:chPref val="3"/>
        </dgm:presLayoutVars>
      </dgm:prSet>
      <dgm:spPr/>
    </dgm:pt>
    <dgm:pt modelId="{2880AC00-42EC-4202-9BCB-827F9F66EA10}" type="pres">
      <dgm:prSet presAssocID="{78126E85-B538-42AF-A231-4DCD15219EC9}" presName="horzOne" presStyleCnt="0"/>
      <dgm:spPr>
        <a:ln>
          <a:noFill/>
        </a:ln>
        <a:effectLst>
          <a:outerShdw blurRad="190500" dist="228600" dir="2700000" algn="ctr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gm:spPr>
    </dgm:pt>
  </dgm:ptLst>
  <dgm:cxnLst>
    <dgm:cxn modelId="{A47D340D-6F71-497F-B8CC-961C3CBC8D2E}" srcId="{CA344C91-C41A-4DEF-BEA1-8A8693F49231}" destId="{78126E85-B538-42AF-A231-4DCD15219EC9}" srcOrd="0" destOrd="0" parTransId="{7F4D4B2E-05A1-4956-8C49-4995D271FE6C}" sibTransId="{F8DEBBA6-3935-4402-BA49-CB931C6B392A}"/>
    <dgm:cxn modelId="{63640085-0204-448E-9E9D-76CC2F95928F}" type="presOf" srcId="{CA344C91-C41A-4DEF-BEA1-8A8693F49231}" destId="{862B5D31-5FE2-442F-AF61-4CD4407007B1}" srcOrd="0" destOrd="0" presId="urn:microsoft.com/office/officeart/2005/8/layout/hierarchy4"/>
    <dgm:cxn modelId="{23C7C2AE-BC4D-4D85-AC19-C5BD4FD842AD}" type="presOf" srcId="{78126E85-B538-42AF-A231-4DCD15219EC9}" destId="{C067B8B7-B4C6-4311-B032-FCC405671897}" srcOrd="0" destOrd="0" presId="urn:microsoft.com/office/officeart/2005/8/layout/hierarchy4"/>
    <dgm:cxn modelId="{40962730-1174-4F0B-817D-36A841B3E5C3}" type="presParOf" srcId="{862B5D31-5FE2-442F-AF61-4CD4407007B1}" destId="{542672C2-D00E-439C-ABD4-3B61CBF81430}" srcOrd="0" destOrd="0" presId="urn:microsoft.com/office/officeart/2005/8/layout/hierarchy4"/>
    <dgm:cxn modelId="{4A6C8B94-E81E-4F38-9560-3D378721F86A}" type="presParOf" srcId="{542672C2-D00E-439C-ABD4-3B61CBF81430}" destId="{C067B8B7-B4C6-4311-B032-FCC405671897}" srcOrd="0" destOrd="0" presId="urn:microsoft.com/office/officeart/2005/8/layout/hierarchy4"/>
    <dgm:cxn modelId="{78AE09B7-8E64-4238-B409-5C76B4523AD9}" type="presParOf" srcId="{542672C2-D00E-439C-ABD4-3B61CBF81430}" destId="{2880AC00-42EC-4202-9BCB-827F9F66EA1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CA0D0A-DBD2-4E08-8957-098562B9E502}">
      <dsp:nvSpPr>
        <dsp:cNvPr id="0" name=""/>
        <dsp:cNvSpPr/>
      </dsp:nvSpPr>
      <dsp:spPr>
        <a:xfrm>
          <a:off x="0" y="9943"/>
          <a:ext cx="9144000" cy="77220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300" b="1" kern="1200" dirty="0"/>
            <a:t>ROMANTISMO NAS ARTES</a:t>
          </a:r>
          <a:endParaRPr lang="pt-BR" sz="3300" kern="1200" dirty="0"/>
        </a:p>
      </dsp:txBody>
      <dsp:txXfrm>
        <a:off x="37696" y="47639"/>
        <a:ext cx="9068608" cy="696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51175-82A5-4EAA-9B4E-F852E15B2C0B}">
      <dsp:nvSpPr>
        <dsp:cNvPr id="0" name=""/>
        <dsp:cNvSpPr/>
      </dsp:nvSpPr>
      <dsp:spPr>
        <a:xfrm>
          <a:off x="3797" y="0"/>
          <a:ext cx="7769269" cy="648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b="1" kern="1200" dirty="0"/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dirty="0">
              <a:latin typeface="Aptos" panose="020B0004020202020204" pitchFamily="34" charset="0"/>
            </a:rPr>
            <a:t>INDIVIDUALISMO E SUBJETIVISMO</a:t>
          </a:r>
          <a:br>
            <a:rPr lang="pt-BR" sz="3600" b="1" kern="1200" dirty="0"/>
          </a:br>
          <a:endParaRPr lang="pt-BR" sz="3600" kern="1200" dirty="0"/>
        </a:p>
      </dsp:txBody>
      <dsp:txXfrm>
        <a:off x="22778" y="18981"/>
        <a:ext cx="7731307" cy="610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7B8B7-B4C6-4311-B032-FCC405671897}">
      <dsp:nvSpPr>
        <dsp:cNvPr id="0" name=""/>
        <dsp:cNvSpPr/>
      </dsp:nvSpPr>
      <dsp:spPr>
        <a:xfrm>
          <a:off x="0" y="0"/>
          <a:ext cx="8308802" cy="92272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60000"/>
                <a:lum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82000"/>
              </a:schemeClr>
            </a:gs>
          </a:gsLst>
          <a:lin ang="5400000" scaled="0"/>
        </a:gradFill>
        <a:ln>
          <a:noFill/>
        </a:ln>
        <a:effectLst>
          <a:glow rad="228600">
            <a:schemeClr val="accent2">
              <a:satMod val="175000"/>
              <a:alpha val="40000"/>
            </a:schemeClr>
          </a:glow>
          <a:outerShdw blurRad="190500" dist="228600" dir="2700000" algn="ctr" rotWithShape="0">
            <a:srgbClr val="000000">
              <a:alpha val="30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4800000"/>
          </a:lightRig>
        </a:scene3d>
        <a:sp3d prstMaterial="matte">
          <a:bevelT w="127000" h="635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b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b="1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  <a:t>Valorização das Emoções e Sentidos</a:t>
          </a:r>
          <a:br>
            <a:rPr lang="pt-BR" sz="3100" b="1" kern="12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rPr>
          </a:br>
          <a:endParaRPr lang="pt-BR" sz="1500" kern="1200" dirty="0">
            <a:latin typeface="Nirmala UI" panose="020B0502040204020203" pitchFamily="34" charset="0"/>
            <a:ea typeface="Nirmala UI" panose="020B0502040204020203" pitchFamily="34" charset="0"/>
            <a:cs typeface="Nirmala UI" panose="020B0502040204020203" pitchFamily="34" charset="0"/>
          </a:endParaRPr>
        </a:p>
      </dsp:txBody>
      <dsp:txXfrm>
        <a:off x="27026" y="27026"/>
        <a:ext cx="8254750" cy="8686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4050536-80FE-4289-9756-C5C05DF7BF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EAF3F21-C876-481F-9812-551D62B7A01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29B9FBA-5724-412C-ABCA-2F730D3357A4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510E2B69-E8C7-4C33-9AB1-88208E4F6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5EAD9764-A2BD-4D1D-8BCE-E5F9848A5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/>
              <a:t>Clique para editar os estilos do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5167E1A-5133-43CF-B597-8CCA037C7E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639F48-FB22-47DD-94DA-F6A3B4A97B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278504F7-F01A-4E7C-B7A4-635C93F52873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Espaço Reservado para Imagem de Slide 1">
            <a:extLst>
              <a:ext uri="{FF2B5EF4-FFF2-40B4-BE49-F238E27FC236}">
                <a16:creationId xmlns:a16="http://schemas.microsoft.com/office/drawing/2014/main" id="{870D5B1B-02A1-4069-83C7-1FEA2D5759C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Espaço Reservado para Anotações 2">
            <a:extLst>
              <a:ext uri="{FF2B5EF4-FFF2-40B4-BE49-F238E27FC236}">
                <a16:creationId xmlns:a16="http://schemas.microsoft.com/office/drawing/2014/main" id="{752A3DDC-D76A-403B-8782-EF076F5FE6E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E7847D9B-9BA2-4364-96A0-966C165FC040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1CF264C8-BE95-40F2-BBAA-BF0BCCA23E37}" type="slidenum">
              <a:rPr lang="pt-BR" altLang="pt-BR" sz="1200">
                <a:latin typeface="Calibri" panose="020F0502020204030204" pitchFamily="34" charset="0"/>
              </a:rPr>
              <a:pPr algn="r" eaLnBrk="1" hangingPunct="1"/>
              <a:t>3</a:t>
            </a:fld>
            <a:endParaRPr lang="pt-BR" altLang="pt-BR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Imagem de Slide 1">
            <a:extLst>
              <a:ext uri="{FF2B5EF4-FFF2-40B4-BE49-F238E27FC236}">
                <a16:creationId xmlns:a16="http://schemas.microsoft.com/office/drawing/2014/main" id="{32A9D859-0DF1-4FFB-BAAC-2177834FEB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Espaço Reservado para Anotações 2">
            <a:extLst>
              <a:ext uri="{FF2B5EF4-FFF2-40B4-BE49-F238E27FC236}">
                <a16:creationId xmlns:a16="http://schemas.microsoft.com/office/drawing/2014/main" id="{930DDEAA-64D9-4C29-A4AC-C4E8763300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E596603C-7FB2-423B-85AC-B4AE4259DB5C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BE26E5-7E7D-4F1E-AC41-BFE3408B7997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355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Espaço Reservado para Imagem de Slide 1">
            <a:extLst>
              <a:ext uri="{FF2B5EF4-FFF2-40B4-BE49-F238E27FC236}">
                <a16:creationId xmlns:a16="http://schemas.microsoft.com/office/drawing/2014/main" id="{EFB5BFE8-0F27-4658-ACEC-25F5A6438D3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Espaço Reservado para Anotações 2">
            <a:extLst>
              <a:ext uri="{FF2B5EF4-FFF2-40B4-BE49-F238E27FC236}">
                <a16:creationId xmlns:a16="http://schemas.microsoft.com/office/drawing/2014/main" id="{F19C68B3-FA15-4B41-B8AE-C092D92162F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ACF6B8AA-E0A3-4CC8-9EDE-D56993245909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7A87D7-E966-4221-B9DE-B29F0309F9D9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71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Espaço Reservado para Imagem de Slide 1">
            <a:extLst>
              <a:ext uri="{FF2B5EF4-FFF2-40B4-BE49-F238E27FC236}">
                <a16:creationId xmlns:a16="http://schemas.microsoft.com/office/drawing/2014/main" id="{ED578155-0AEC-4E86-8848-FF85D784C8B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Espaço Reservado para Anotações 2">
            <a:extLst>
              <a:ext uri="{FF2B5EF4-FFF2-40B4-BE49-F238E27FC236}">
                <a16:creationId xmlns:a16="http://schemas.microsoft.com/office/drawing/2014/main" id="{1D0DEA8C-D7B4-4131-80B9-AE3ED91B794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6CD52E6C-2F23-4687-A9C9-D002B6565C2C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14EAB9-AA5E-4E71-B31D-CC1BF0588D66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75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Espaço Reservado para Imagem de Slide 1">
            <a:extLst>
              <a:ext uri="{FF2B5EF4-FFF2-40B4-BE49-F238E27FC236}">
                <a16:creationId xmlns:a16="http://schemas.microsoft.com/office/drawing/2014/main" id="{32A9D859-0DF1-4FFB-BAAC-2177834FEB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Espaço Reservado para Anotações 2">
            <a:extLst>
              <a:ext uri="{FF2B5EF4-FFF2-40B4-BE49-F238E27FC236}">
                <a16:creationId xmlns:a16="http://schemas.microsoft.com/office/drawing/2014/main" id="{930DDEAA-64D9-4C29-A4AC-C4E8763300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E596603C-7FB2-423B-85AC-B4AE4259DB5C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BE26E5-7E7D-4F1E-AC41-BFE3408B7997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912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ço Reservado para Imagem de Slide 1">
            <a:extLst>
              <a:ext uri="{FF2B5EF4-FFF2-40B4-BE49-F238E27FC236}">
                <a16:creationId xmlns:a16="http://schemas.microsoft.com/office/drawing/2014/main" id="{91E04CBD-911C-4165-9F0A-69635E3220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Espaço Reservado para Anotações 2">
            <a:extLst>
              <a:ext uri="{FF2B5EF4-FFF2-40B4-BE49-F238E27FC236}">
                <a16:creationId xmlns:a16="http://schemas.microsoft.com/office/drawing/2014/main" id="{C28FC77D-7905-4EBC-87FF-D5E0C3A7F0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04694811-3976-4BA2-8423-AA22A9338657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C99F06-DF89-4D9D-ADC5-FADB6CB85912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5352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Espaço Reservado para Imagem de Slide 1">
            <a:extLst>
              <a:ext uri="{FF2B5EF4-FFF2-40B4-BE49-F238E27FC236}">
                <a16:creationId xmlns:a16="http://schemas.microsoft.com/office/drawing/2014/main" id="{91E04CBD-911C-4165-9F0A-69635E3220E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Espaço Reservado para Anotações 2">
            <a:extLst>
              <a:ext uri="{FF2B5EF4-FFF2-40B4-BE49-F238E27FC236}">
                <a16:creationId xmlns:a16="http://schemas.microsoft.com/office/drawing/2014/main" id="{C28FC77D-7905-4EBC-87FF-D5E0C3A7F0A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04694811-3976-4BA2-8423-AA22A9338657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5C99F06-DF89-4D9D-ADC5-FADB6CB85912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80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Espaço Reservado para Imagem de Slide 1">
            <a:extLst>
              <a:ext uri="{FF2B5EF4-FFF2-40B4-BE49-F238E27FC236}">
                <a16:creationId xmlns:a16="http://schemas.microsoft.com/office/drawing/2014/main" id="{C1EB4B0A-1828-4CC8-B07C-E6AF706074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Espaço Reservado para Anotações 2">
            <a:extLst>
              <a:ext uri="{FF2B5EF4-FFF2-40B4-BE49-F238E27FC236}">
                <a16:creationId xmlns:a16="http://schemas.microsoft.com/office/drawing/2014/main" id="{43FA8C43-92AF-4495-B992-DD5F2B30B5D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38401F44-C39F-4D5B-8C24-EFF4D1026F3C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2351817-5FAD-4DC2-B8C1-C1D4E19465E8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934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Espaço Reservado para Imagem de Slide 1">
            <a:extLst>
              <a:ext uri="{FF2B5EF4-FFF2-40B4-BE49-F238E27FC236}">
                <a16:creationId xmlns:a16="http://schemas.microsoft.com/office/drawing/2014/main" id="{3BEC78F4-2554-47DC-9900-75A378EECA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Espaço Reservado para Anotações 2">
            <a:extLst>
              <a:ext uri="{FF2B5EF4-FFF2-40B4-BE49-F238E27FC236}">
                <a16:creationId xmlns:a16="http://schemas.microsoft.com/office/drawing/2014/main" id="{AF61F394-0354-4368-BCD7-E3CDF8A6C9E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BD5B1F69-9710-44BB-A941-D0A14D4386C0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AB8B8B-5F4A-42F9-99A4-858310D77AFE}" type="slidenum">
              <a:rPr kumimoji="0" lang="pt-BR" alt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572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Imagem de Slide 1">
            <a:extLst>
              <a:ext uri="{FF2B5EF4-FFF2-40B4-BE49-F238E27FC236}">
                <a16:creationId xmlns:a16="http://schemas.microsoft.com/office/drawing/2014/main" id="{2A206304-E45F-4D03-A157-0363E8B710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Espaço Reservado para Anotações 2">
            <a:extLst>
              <a:ext uri="{FF2B5EF4-FFF2-40B4-BE49-F238E27FC236}">
                <a16:creationId xmlns:a16="http://schemas.microsoft.com/office/drawing/2014/main" id="{ABB8D4D9-89D8-44F5-BFB7-E146870B0C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FB794141-3BD2-4AF5-80AE-8B0CF2DF1257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D3AC53-E142-4321-A749-AF5073AE4CFD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04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Imagem de Slide 1">
            <a:extLst>
              <a:ext uri="{FF2B5EF4-FFF2-40B4-BE49-F238E27FC236}">
                <a16:creationId xmlns:a16="http://schemas.microsoft.com/office/drawing/2014/main" id="{2A206304-E45F-4D03-A157-0363E8B710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Espaço Reservado para Anotações 2">
            <a:extLst>
              <a:ext uri="{FF2B5EF4-FFF2-40B4-BE49-F238E27FC236}">
                <a16:creationId xmlns:a16="http://schemas.microsoft.com/office/drawing/2014/main" id="{ABB8D4D9-89D8-44F5-BFB7-E146870B0C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FB794141-3BD2-4AF5-80AE-8B0CF2DF1257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D3AC53-E142-4321-A749-AF5073AE4CFD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23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Imagem de Slide 1">
            <a:extLst>
              <a:ext uri="{FF2B5EF4-FFF2-40B4-BE49-F238E27FC236}">
                <a16:creationId xmlns:a16="http://schemas.microsoft.com/office/drawing/2014/main" id="{2A206304-E45F-4D03-A157-0363E8B7101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Espaço Reservado para Anotações 2">
            <a:extLst>
              <a:ext uri="{FF2B5EF4-FFF2-40B4-BE49-F238E27FC236}">
                <a16:creationId xmlns:a16="http://schemas.microsoft.com/office/drawing/2014/main" id="{ABB8D4D9-89D8-44F5-BFB7-E146870B0C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FB794141-3BD2-4AF5-80AE-8B0CF2DF1257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D3AC53-E142-4321-A749-AF5073AE4CFD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63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Espaço Reservado para Imagem de Slide 1">
            <a:extLst>
              <a:ext uri="{FF2B5EF4-FFF2-40B4-BE49-F238E27FC236}">
                <a16:creationId xmlns:a16="http://schemas.microsoft.com/office/drawing/2014/main" id="{CD53F450-38EF-4495-BF94-52F093EC93F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Espaço Reservado para Anotações 2">
            <a:extLst>
              <a:ext uri="{FF2B5EF4-FFF2-40B4-BE49-F238E27FC236}">
                <a16:creationId xmlns:a16="http://schemas.microsoft.com/office/drawing/2014/main" id="{37CE9548-5F7D-4F62-B1AB-CEFE3C798C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75B26A73-43AC-46B2-BA2B-02A9307312B3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65DF9C5-8585-426F-8C3B-EF7747D0B12F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39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ço Reservado para Imagem de Slide 1">
            <a:extLst>
              <a:ext uri="{FF2B5EF4-FFF2-40B4-BE49-F238E27FC236}">
                <a16:creationId xmlns:a16="http://schemas.microsoft.com/office/drawing/2014/main" id="{2D4F9A6F-716F-4654-9FA6-1EC6A25187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Espaço Reservado para Anotações 2">
            <a:extLst>
              <a:ext uri="{FF2B5EF4-FFF2-40B4-BE49-F238E27FC236}">
                <a16:creationId xmlns:a16="http://schemas.microsoft.com/office/drawing/2014/main" id="{444CA3B2-4FD3-4E3B-89F7-EAE71D6A7B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8E3E1CA9-1DC5-4900-A7A9-E598D5EDC7C6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18D3E2-005B-4B99-9DB2-545DFE6F2AEE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5070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ço Reservado para Imagem de Slide 1">
            <a:extLst>
              <a:ext uri="{FF2B5EF4-FFF2-40B4-BE49-F238E27FC236}">
                <a16:creationId xmlns:a16="http://schemas.microsoft.com/office/drawing/2014/main" id="{2D4F9A6F-716F-4654-9FA6-1EC6A25187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Espaço Reservado para Anotações 2">
            <a:extLst>
              <a:ext uri="{FF2B5EF4-FFF2-40B4-BE49-F238E27FC236}">
                <a16:creationId xmlns:a16="http://schemas.microsoft.com/office/drawing/2014/main" id="{444CA3B2-4FD3-4E3B-89F7-EAE71D6A7B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8E3E1CA9-1DC5-4900-A7A9-E598D5EDC7C6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18D3E2-005B-4B99-9DB2-545DFE6F2AEE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02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ço Reservado para Imagem de Slide 1">
            <a:extLst>
              <a:ext uri="{FF2B5EF4-FFF2-40B4-BE49-F238E27FC236}">
                <a16:creationId xmlns:a16="http://schemas.microsoft.com/office/drawing/2014/main" id="{2D4F9A6F-716F-4654-9FA6-1EC6A251879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Espaço Reservado para Anotações 2">
            <a:extLst>
              <a:ext uri="{FF2B5EF4-FFF2-40B4-BE49-F238E27FC236}">
                <a16:creationId xmlns:a16="http://schemas.microsoft.com/office/drawing/2014/main" id="{444CA3B2-4FD3-4E3B-89F7-EAE71D6A7B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8E3E1CA9-1DC5-4900-A7A9-E598D5EDC7C6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18D3E2-005B-4B99-9DB2-545DFE6F2AEE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9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Espaço Reservado para Imagem de Slide 1">
            <a:extLst>
              <a:ext uri="{FF2B5EF4-FFF2-40B4-BE49-F238E27FC236}">
                <a16:creationId xmlns:a16="http://schemas.microsoft.com/office/drawing/2014/main" id="{FC2319D5-5A2A-4F2B-8D4E-6FD3AED99B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Espaço Reservado para Anotações 2">
            <a:extLst>
              <a:ext uri="{FF2B5EF4-FFF2-40B4-BE49-F238E27FC236}">
                <a16:creationId xmlns:a16="http://schemas.microsoft.com/office/drawing/2014/main" id="{4901D377-5944-4D07-B816-BAE3B00EDA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altLang="pt-BR"/>
          </a:p>
        </p:txBody>
      </p:sp>
      <p:sp>
        <p:nvSpPr>
          <p:cNvPr id="7172" name="Espaço Reservado para Número de Slide 3">
            <a:extLst>
              <a:ext uri="{FF2B5EF4-FFF2-40B4-BE49-F238E27FC236}">
                <a16:creationId xmlns:a16="http://schemas.microsoft.com/office/drawing/2014/main" id="{1D90306B-2F6D-42A6-8F56-719F8A0F180B}"/>
              </a:ext>
            </a:extLst>
          </p:cNvPr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1A55A2-E996-47AF-9F5A-93CECA5A71CB}" type="slidenum"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pt-BR" alt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56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3CE234-6182-4A7B-AB7D-777AD558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EC69E-63B1-4D90-8D5B-9B6D50FCFB72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A6668F-C050-45D6-9819-B6B1E5E75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A29793-7646-4977-BBB3-6BC66D85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B30BD8-6245-453A-950A-B033E2A874A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3067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225DD0-CB63-49E7-8AB2-E265E7056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8A034D-5C2F-4DCB-A494-488EF3011A5E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32BA4-A9ED-48D3-8A0F-94E134834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7CCD91-1629-427A-97CC-E3985810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FE01E0-BBAD-4364-8B21-EF8092C15CB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828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B80F95-5BDA-478D-86E9-07206FA7E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19C46C-BA9D-42BF-AD31-889A6FA83A3A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1991D8-59D1-4038-BF40-56ACCD453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C15F6-813C-4AD0-947C-9FBB690E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B55B6-57F2-44FE-9F30-B46473334D1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18023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205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059644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A9D3924-4800-4D74-A476-A328AFBA38B0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0EF570-CCB7-4CC7-8D3B-6C90F9A4FD65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2880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AEFF3A5-CDAB-4242-BE44-947E6E12CDC4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7257A3-0E66-48A0-8851-6276EBD5AC60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03506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AF79B4A-AC69-4299-B910-F7ABDFE67117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F995F7-9022-491E-ABC5-A07ADBDC64D7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4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790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891809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D8396E8-7A13-43A6-BB09-ACB1B66C7A24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13B28-3FCE-4C08-9794-B49C2E307931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802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256DCC-F8A8-4F1E-814B-5FDCC58C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6D256-B35E-4CAB-9A7F-D9EC4DDEEF5B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D2BB8E2-AC49-4D77-80DA-67A3DED83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42943-7252-4AE2-AF45-49BA97AD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CB143A-8C9F-45D0-84CD-12AD4B5818C8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819081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749082-A10E-49BF-AF97-77C88C236E72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52C8B-95A5-4860-B651-13959FFA24A5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7333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252821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1335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1538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31298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57116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39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09291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6462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84942-C498-4BBB-8D15-435510411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681670-0AC6-4C8C-B87F-2658AB564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88A3B2-B8A5-4761-9810-1471999B5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7C3626-96B7-4918-A807-72ECC6C0E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524845-D3D2-431D-81DA-A0C925C2F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5F166-9F87-4654-AE58-9FECE6AA110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61270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0F3C27-248A-48E9-B64D-BBBC91EE2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9D3924-4800-4D74-A476-A328AFBA38B0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CA0A902-440D-4411-A704-5EE934C1A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1BF2F2-7C28-4AB9-B765-193EAABEA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0EF570-CCB7-4CC7-8D3B-6C90F9A4FD6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198043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1CF03-FD2C-433E-801F-DB63038B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508031-7BEF-4F52-812A-E5673075C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E7A5F8-6806-46F6-BD72-C48FF9CB8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9C9788-667D-4A8D-97C3-0ACFCEA7E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0A6F5F2-96CE-453C-9467-B6F9DE221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3D7BAF-78C6-4610-ACDD-0191398E0B4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117499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D7F1B-CA56-42E5-8D64-018D93BB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F8DBA7-295D-434C-AC06-9C32EC1A8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749D8E-B7CD-43BC-9965-454AAEDE7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AE21BC-E9BE-40AD-9774-FFAAB2CCB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52674A-C715-4376-8085-EE7133696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5662D7-4005-4720-97AB-A307E01D8AB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67896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8DDAF-952B-4872-961B-73F25B3C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17995E-EE6B-4DFD-BCEB-E0AAA9B26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A4DCFFB-AE9C-4FFA-B529-32A64CE5E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EDFF71-8CFD-4B02-B836-F848E436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B5207D-321E-4E17-8757-D9ACA3405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DA912DF-5FD8-4964-A322-5CA9500E5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39AE66-5557-479E-B539-EAE633298B1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402198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DB759-77B2-42AB-A988-C56AB0E0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2681D6B-BA7E-4B44-8189-FF76DA448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BE648A-2D01-48D9-9E4D-A22D765BB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C4590EA-71CD-4D0C-B9BC-479C959A80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191553E-9C65-4367-BA2E-790880F57D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FFC3776-4D0E-4D5F-B4A7-738A7A11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7C9180-8F7A-4398-BFD7-DE598BA9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5A35E18-AF2D-4FCD-A34E-61222F4F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0A17DE-055B-40B2-8C26-20FFC15A39B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79789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917C57-E0E5-4AED-9C0D-B560C9F41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E73E98-61D5-41B9-B3D7-E9D7CD687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8E3FBF-E51C-435D-ACFB-5B364D7F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97C6925-3AFC-40B6-B3A0-C0B37AC3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A00EA35-D4C8-4F70-B4C5-9AE90434AF2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092178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74381EF-B243-49F3-81F6-BD0FE794C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870338B-0360-4AB3-A064-DAB625558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234649-B9FF-41C4-9E92-74343718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BF8BF9-D533-4B21-9961-6383C3B0468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196102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BC626-95DE-4D6E-B124-EAC7CF8A3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EE2002-A9FD-4B4F-A2DD-D9E06916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BB7A15-A177-4C7A-9569-7F9B716DB3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5E1096-E7AA-49E9-AF64-145DFBF3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AF107A9-4D03-45C4-8B79-4988269BE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7CC15AE-BD5A-4DB8-A97C-F32D686BF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760F8A-3894-4335-8E84-00B5C1ABDCB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11044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0C467-B85E-4C7E-813F-9D4EE365C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27F6141-C798-4E42-AFCD-ACAE1118C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578D9A-C40A-4496-9650-7148D4045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EBAF0C7-6E71-4413-AB7C-5BA24EFFF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6AF91D0-6406-4B7A-AE77-AB7B63F1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56BDD12-4A92-451D-965C-B6E627CE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FC58F8-3B08-41A1-BA1B-9D799482F7D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200731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24803-4CE5-48DB-8C63-B45CC5F1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62269A-5751-4210-AF16-731F2CDDF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A7BB5-6929-4410-9D2A-6EA29A39D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53C220-ABD1-47AE-89DD-BE08CC73A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121E62C-2ECA-4EDC-935C-F86EE541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2B3358-5D93-43CF-89E3-FD57E5338F3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4198054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965FF-6F65-48C0-955A-414725037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F71A78-7DEB-4DA9-B1F2-604414B7E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EA76A5-9ED1-4E12-8C65-DC53D8DA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045E5F-245F-4510-944A-DF29E701B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pt-BR" alt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926B67-84EF-434E-BEF0-2353F677E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DFE3F-4928-4782-9CA6-74BC0248DA7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807295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E6ECE1A7-5134-4C4D-9693-A14E0C78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EFF3A5-CDAB-4242-BE44-947E6E12CDC4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9C9A2F44-A90C-492A-A903-8B460F53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D42809CB-16B3-4D23-B8DF-9A6949150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7257A3-0E66-48A0-8851-6276EBD5AC60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204995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30A2F6-1EE4-4136-941B-FA4613057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DE9885-11CF-476F-AE06-A259D70F3FBD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D37858-1840-4C1D-B313-D85003DA8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7E6B9D-3865-47CE-94B1-E63FA5B49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E35B5B-42FD-46F1-8449-A5BCF47006A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916248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607038-D49D-4432-8343-4681EB5CB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97AC52-75F0-47ED-903F-78EA9A4D8464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3DB051D-6390-4A66-B00E-0FCE9A71A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CEECA2-9555-4D69-A02E-ACDBA90C2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3281E9-CEC3-4869-AE22-D23DAC7B637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5381039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6DB55D-2730-4E20-8B21-B0E3A59B9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8D3AF-4403-4AE7-9A03-9FD541C5286A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577AB9-7210-43B2-99AF-58FFEC34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3FC0FE-823F-48FE-B132-6E9349F0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A5B23B-6F97-4ABB-B6B2-9321DD28CAB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329013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BA207ABD-562A-4608-82A2-14FEC05D7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A3BFE-7196-4809-9F7F-04C321ACC6DD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AA5EA4B2-3FF4-40DA-AA66-316AAB6E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4F42A5F7-45B7-4656-AD02-C083E088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3DE9EC-6C9F-4334-9D37-B8885A5F0A8C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64069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FFB4E39A-0535-434D-B130-EF98945D2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6B6F50-8DC0-4593-9D85-7E8E8D11A304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AF22E530-4181-4787-8F11-170846A6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7B656C4E-2DE0-4ACD-83EB-00E8C2AD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E2419B-C7D9-4625-AFBC-2256EB7684F2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662394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0836867E-D98F-4FD1-8BC1-04FEA09F7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8B78D-9C69-4190-8762-E1E86D6F037F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2BA8FB8D-7D95-45F5-BEE6-9ADB5AB7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68C7FF17-0DAF-4C8B-B076-6751FE19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9037B8-1938-4A03-BB52-FAD3A295AFB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69001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B4F9C115-1739-45C4-823C-23133EE3F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D86496-3D7C-4F9D-A454-80F6DAFD7FA2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85AD2E2F-E705-4B8D-B7B4-585B96EDD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7D3C1358-875C-40D9-8BB4-2B85FFBC6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02794A-EDDA-41E4-B9D0-14542AB5290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192346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AAEDB4BD-53CE-4344-821C-1F1D3A6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5C7F7-6C28-46D1-B463-8C7C1C992C9F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AED5CB43-73D8-49E8-A2D0-DED0ED967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4CA56A4C-5A45-440C-AB44-3A9B17133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CA72F5-37EC-44C8-A373-04613821B85F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47988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F6CB76E0-96C0-416C-8C33-8FB0376E6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727C5-B645-4E70-9BD7-FD4A7875083F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04F27D42-FE21-47CD-A9E5-4DC213DD1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246C7DFD-78D9-4E4E-B67F-283BCEB6D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53F618-460B-4B0E-9B0F-5A590A864BB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9196961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AFFB6-DFC1-4ACD-A923-A335D4214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795DDF-046D-428E-94BB-762999EDE727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50C1E0-F245-4300-80E3-8E35103E0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56C826-912F-4792-8B29-100CE6E81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A92B01-BB73-457D-8E87-C5304D7249F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8693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3">
            <a:extLst>
              <a:ext uri="{FF2B5EF4-FFF2-40B4-BE49-F238E27FC236}">
                <a16:creationId xmlns:a16="http://schemas.microsoft.com/office/drawing/2014/main" id="{68DEFE91-378E-4CD4-A225-5600C2952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79B4A-AC69-4299-B910-F7ABDFE67117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8" name="Espaço Reservado para Rodapé 4">
            <a:extLst>
              <a:ext uri="{FF2B5EF4-FFF2-40B4-BE49-F238E27FC236}">
                <a16:creationId xmlns:a16="http://schemas.microsoft.com/office/drawing/2014/main" id="{35E6D7BF-DD5E-40EC-A75E-6C040D465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>
            <a:extLst>
              <a:ext uri="{FF2B5EF4-FFF2-40B4-BE49-F238E27FC236}">
                <a16:creationId xmlns:a16="http://schemas.microsoft.com/office/drawing/2014/main" id="{A3035647-A83E-4721-8F0E-4D77E6FD6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F995F7-9022-491E-ABC5-A07ADBDC64D7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728728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5AD835-E59E-49D5-9DE8-5B6CCA61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0D44A-ECC6-422E-8526-93D90D0683A5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483B32-1E7D-414F-B916-ED3E1D39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0A577F-4E50-421B-9810-6D8C8A2DE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749BA1-940E-42B2-8081-2D14A26F172A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21423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3">
            <a:extLst>
              <a:ext uri="{FF2B5EF4-FFF2-40B4-BE49-F238E27FC236}">
                <a16:creationId xmlns:a16="http://schemas.microsoft.com/office/drawing/2014/main" id="{191E560B-F5D6-4CCC-960A-A87090B07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375C4C-A8C9-43C6-9C48-E9CCCABAFC7C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4" name="Espaço Reservado para Rodapé 4">
            <a:extLst>
              <a:ext uri="{FF2B5EF4-FFF2-40B4-BE49-F238E27FC236}">
                <a16:creationId xmlns:a16="http://schemas.microsoft.com/office/drawing/2014/main" id="{22A791E9-6EAF-4B04-A2C5-723AC8D3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>
            <a:extLst>
              <a:ext uri="{FF2B5EF4-FFF2-40B4-BE49-F238E27FC236}">
                <a16:creationId xmlns:a16="http://schemas.microsoft.com/office/drawing/2014/main" id="{511C5F86-11E4-434A-8A25-E84791184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44D176-E1F3-4C12-8922-5596ABCB8769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2872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>
            <a:extLst>
              <a:ext uri="{FF2B5EF4-FFF2-40B4-BE49-F238E27FC236}">
                <a16:creationId xmlns:a16="http://schemas.microsoft.com/office/drawing/2014/main" id="{FF86BB06-A616-4CE6-927D-F336A5C8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11A1B-217B-4490-BD61-9379A9DB9F42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3" name="Espaço Reservado para Rodapé 4">
            <a:extLst>
              <a:ext uri="{FF2B5EF4-FFF2-40B4-BE49-F238E27FC236}">
                <a16:creationId xmlns:a16="http://schemas.microsoft.com/office/drawing/2014/main" id="{A4A728E7-867B-4503-8BF6-404D5371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>
            <a:extLst>
              <a:ext uri="{FF2B5EF4-FFF2-40B4-BE49-F238E27FC236}">
                <a16:creationId xmlns:a16="http://schemas.microsoft.com/office/drawing/2014/main" id="{7C192838-64DC-4F02-B97C-5162A6B12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DC5388-EFF5-4B63-A28F-E221A1D9458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77789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5CCC9F97-0439-4982-82BC-E07563199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96E8-7A13-43A6-BB09-ACB1B66C7A24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665A60CC-C6C9-4395-941C-7B690241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BC7BC10A-22AE-4C4B-BBC9-5822D6EF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113B28-3FCE-4C08-9794-B49C2E307931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88198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3">
            <a:extLst>
              <a:ext uri="{FF2B5EF4-FFF2-40B4-BE49-F238E27FC236}">
                <a16:creationId xmlns:a16="http://schemas.microsoft.com/office/drawing/2014/main" id="{4A6C1F87-134D-4D67-9655-04C6641E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749082-A10E-49BF-AF97-77C88C236E72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6" name="Espaço Reservado para Rodapé 4">
            <a:extLst>
              <a:ext uri="{FF2B5EF4-FFF2-40B4-BE49-F238E27FC236}">
                <a16:creationId xmlns:a16="http://schemas.microsoft.com/office/drawing/2014/main" id="{2803BB39-3035-488A-91DD-99E80688F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>
            <a:extLst>
              <a:ext uri="{FF2B5EF4-FFF2-40B4-BE49-F238E27FC236}">
                <a16:creationId xmlns:a16="http://schemas.microsoft.com/office/drawing/2014/main" id="{56D86BD0-1E5F-4843-BCC3-4212F57B2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852C8B-95A5-4860-B651-13959FFA24A5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2963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Espaço Reservado para Título 1">
            <a:extLst>
              <a:ext uri="{FF2B5EF4-FFF2-40B4-BE49-F238E27FC236}">
                <a16:creationId xmlns:a16="http://schemas.microsoft.com/office/drawing/2014/main" id="{456C3EE5-B817-4051-B037-85CE28901EA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2051" name="Espaço Reservado para Texto 2">
            <a:extLst>
              <a:ext uri="{FF2B5EF4-FFF2-40B4-BE49-F238E27FC236}">
                <a16:creationId xmlns:a16="http://schemas.microsoft.com/office/drawing/2014/main" id="{CAF1D712-8F01-4A1E-BB64-8D7621A50D1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E73B04-944B-4D79-A323-6A75FA01A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B6A19D7-D8F9-4002-AE6A-837A4E61B02A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C19E7D3-61A8-4C61-AFEA-CB74ED512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F1570C-C3DD-4212-BD84-C5BA9CF7F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70B31F06-F996-4CC0-BBBC-3287B8CED80F}" type="slidenum">
              <a:rPr lang="pt-BR" altLang="pt-BR"/>
              <a:pPr/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DB6A19D7-D8F9-4002-AE6A-837A4E61B02A}" type="datetimeFigureOut">
              <a:rPr lang="pt-BR" smtClean="0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B31F06-F996-4CC0-BBBC-3287B8CED80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5039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CA7B32A3-C07B-4C17-8360-1CAAFDA784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9520C56-7B1B-4DFB-A085-583CF74236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9502701-E993-46B3-8A32-ED0C0146EE7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pt-BR" altLang="pt-BR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157DFA2-B071-45C7-8D82-837C64A8B9E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pt-BR" altLang="pt-BR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1CE284DE-85B8-42BA-9A14-914AF0F82AB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848649D3-959C-451D-98BA-A630259B1B4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10549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>
            <a:extLst>
              <a:ext uri="{FF2B5EF4-FFF2-40B4-BE49-F238E27FC236}">
                <a16:creationId xmlns:a16="http://schemas.microsoft.com/office/drawing/2014/main" id="{E58B5488-A3E1-4159-BC8C-3AD23A71283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título mestre</a:t>
            </a:r>
          </a:p>
        </p:txBody>
      </p:sp>
      <p:sp>
        <p:nvSpPr>
          <p:cNvPr id="1027" name="Espaço Reservado para Texto 2">
            <a:extLst>
              <a:ext uri="{FF2B5EF4-FFF2-40B4-BE49-F238E27FC236}">
                <a16:creationId xmlns:a16="http://schemas.microsoft.com/office/drawing/2014/main" id="{A7BF2421-7BEA-437D-A26C-90BA2D7DD65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F1C692-A16B-4E8C-92BF-A12532225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ED1B0D9-453F-41CF-8B98-C14ECAA3B23C}" type="datetimeFigureOut">
              <a:rPr lang="pt-BR"/>
              <a:pPr>
                <a:defRPr/>
              </a:pPr>
              <a:t>08/05/2024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2E4163-4D13-4D0C-89AB-6F74A5A62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DBFCD3-B9D3-49B2-8AA0-491F256674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49770E18-303F-4549-8FBC-8E12D27C0209}" type="slidenum">
              <a:rPr lang="pt-BR" altLang="pt-BR"/>
              <a:pPr/>
              <a:t>‹nº›</a:t>
            </a:fld>
            <a:endParaRPr lang="pt-BR" altLang="pt-BR"/>
          </a:p>
        </p:txBody>
      </p:sp>
      <p:pic>
        <p:nvPicPr>
          <p:cNvPr id="1031" name="Imagem 6">
            <a:extLst>
              <a:ext uri="{FF2B5EF4-FFF2-40B4-BE49-F238E27FC236}">
                <a16:creationId xmlns:a16="http://schemas.microsoft.com/office/drawing/2014/main" id="{DF380276-169C-4753-B05D-02020D2069D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1344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9547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3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doestudo.com.br/historia/a-revolucao-francesa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educacao.uol.com.br/portugues/ult1706u7.jhtm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educacao.uol.com.br/portugues/ult1706u17.jhtm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uapesquisa.com/paises/alemanha" TargetMode="External"/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3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FB8F3E1-7216-4E4F-8A57-50D91FEEF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34" y="980728"/>
            <a:ext cx="7526731" cy="4613158"/>
          </a:xfrm>
          <a:prstGeom prst="rect">
            <a:avLst/>
          </a:prstGeom>
          <a:ln w="19050">
            <a:solidFill>
              <a:srgbClr val="00B050"/>
            </a:solidFill>
          </a:ln>
          <a:effectLst>
            <a:glow rad="1905000">
              <a:srgbClr val="CC0099">
                <a:alpha val="98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617398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5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9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8C3A3B-AB15-86E3-235F-D8829D12F21F}"/>
              </a:ext>
            </a:extLst>
          </p:cNvPr>
          <p:cNvSpPr txBox="1"/>
          <p:nvPr/>
        </p:nvSpPr>
        <p:spPr>
          <a:xfrm>
            <a:off x="215516" y="1432683"/>
            <a:ext cx="8712968" cy="48474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Na literatura</a:t>
            </a:r>
            <a:r>
              <a:rPr lang="pt-BR" sz="2500" dirty="0">
                <a:latin typeface="Arial Narrow" panose="020B0606020202030204" pitchFamily="34" charset="0"/>
              </a:rPr>
              <a:t>, o Românticos não necessitavam seguir regras formais de composição, por possuírem a liberdade de criar.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000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dirty="0">
                <a:latin typeface="Arial Narrow" panose="020B0606020202030204" pitchFamily="34" charset="0"/>
              </a:rPr>
              <a:t>Manifestavam a </a:t>
            </a:r>
            <a:r>
              <a:rPr lang="pt-BR" sz="2500" b="1" dirty="0">
                <a:solidFill>
                  <a:srgbClr val="C00000"/>
                </a:solidFill>
                <a:latin typeface="Arial Narrow" panose="020B0606020202030204" pitchFamily="34" charset="0"/>
              </a:rPr>
              <a:t>INDIVIDUALIDADE</a:t>
            </a:r>
            <a:r>
              <a:rPr lang="pt-BR" sz="2500" dirty="0">
                <a:latin typeface="Arial Narrow" panose="020B0606020202030204" pitchFamily="34" charset="0"/>
              </a:rPr>
              <a:t> por emoções e sentimentos.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b="1" dirty="0">
                <a:solidFill>
                  <a:srgbClr val="362F91"/>
                </a:solidFill>
                <a:latin typeface="Arial Narrow" panose="020B0606020202030204" pitchFamily="34" charset="0"/>
              </a:rPr>
              <a:t>Temas retratados</a:t>
            </a:r>
            <a:r>
              <a:rPr lang="pt-BR" sz="2500" dirty="0">
                <a:latin typeface="Arial Narrow" panose="020B0606020202030204" pitchFamily="34" charset="0"/>
              </a:rPr>
              <a:t>, de modo pessoal, </a:t>
            </a:r>
            <a:r>
              <a:rPr lang="pt-BR" sz="2500" b="1" dirty="0">
                <a:solidFill>
                  <a:srgbClr val="C00000"/>
                </a:solidFill>
                <a:latin typeface="Arial Narrow" panose="020B0606020202030204" pitchFamily="34" charset="0"/>
              </a:rPr>
              <a:t>ao sabor de sua visão de mundo</a:t>
            </a:r>
            <a:r>
              <a:rPr lang="pt-BR" sz="2500" dirty="0">
                <a:latin typeface="Arial Narrow" panose="020B0606020202030204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latin typeface="Arial Narrow" panose="020B0606020202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dirty="0">
                <a:latin typeface="Arial Narrow" panose="020B0606020202030204" pitchFamily="34" charset="0"/>
              </a:rPr>
              <a:t>O Subjetivismo se expressa pelo uso da </a:t>
            </a:r>
            <a:r>
              <a:rPr lang="pt-BR" sz="2500" dirty="0">
                <a:solidFill>
                  <a:srgbClr val="C00000"/>
                </a:solidFill>
                <a:latin typeface="Arial Narrow" panose="020B0606020202030204" pitchFamily="34" charset="0"/>
              </a:rPr>
              <a:t>1ª pessoa.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000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500" dirty="0">
                <a:solidFill>
                  <a:srgbClr val="C00000"/>
                </a:solidFill>
                <a:latin typeface="Arial Narrow" panose="020B0606020202030204" pitchFamily="34" charset="0"/>
              </a:rPr>
              <a:t>Em geral, </a:t>
            </a:r>
            <a:r>
              <a:rPr lang="pt-BR" sz="2500" dirty="0">
                <a:latin typeface="Arial Narrow" panose="020B0606020202030204" pitchFamily="34" charset="0"/>
              </a:rPr>
              <a:t>há exagero desse subjetivismo que se torna um verdadeiro </a:t>
            </a:r>
            <a:r>
              <a:rPr 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CULTO AO EGO do artista.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271F6F2-F08B-B591-778B-86183EDAF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8246"/>
            <a:ext cx="7785267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788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 Box 4">
            <a:extLst>
              <a:ext uri="{FF2B5EF4-FFF2-40B4-BE49-F238E27FC236}">
                <a16:creationId xmlns:a16="http://schemas.microsoft.com/office/drawing/2014/main" id="{E4408DFB-10FB-406C-B7B1-0D400F265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3213"/>
            <a:ext cx="3924300" cy="600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Indianista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Continuidade à idealização do índio, iniciada na poesia de Gonçalves Dias e Gonçalves de Magalhães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(1ª Geração)</a:t>
            </a:r>
          </a:p>
        </p:txBody>
      </p:sp>
      <p:pic>
        <p:nvPicPr>
          <p:cNvPr id="37894" name="Picture 6" descr="indio">
            <a:extLst>
              <a:ext uri="{FF2B5EF4-FFF2-40B4-BE49-F238E27FC236}">
                <a16:creationId xmlns:a16="http://schemas.microsoft.com/office/drawing/2014/main" id="{DCF27084-71A0-4C6A-B13C-7DAA85824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0"/>
            <a:ext cx="5111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21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omb/>
      </p:transition>
    </mc:Choice>
    <mc:Fallback xmlns="">
      <p:transition spd="slow">
        <p:comb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8" name="Picture 6" descr="rr_alencar">
            <a:extLst>
              <a:ext uri="{FF2B5EF4-FFF2-40B4-BE49-F238E27FC236}">
                <a16:creationId xmlns:a16="http://schemas.microsoft.com/office/drawing/2014/main" id="{F31E718D-DD6D-4D30-838A-013F89A0A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556792"/>
            <a:ext cx="3013075" cy="324008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6" name="Text Box 4">
            <a:extLst>
              <a:ext uri="{FF2B5EF4-FFF2-40B4-BE49-F238E27FC236}">
                <a16:creationId xmlns:a16="http://schemas.microsoft.com/office/drawing/2014/main" id="{08D9A2B5-CBA1-4450-9C3B-89CC4451A9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0"/>
            <a:ext cx="6132513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66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José de Alencar</a:t>
            </a: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advogado, jornalista, político, orador, romancista e teatrólogo.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571500" marR="0" lvl="0" indent="-5715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Natural: </a:t>
            </a:r>
            <a:r>
              <a:rPr kumimoji="0" lang="pt-BR" altLang="pt-BR" sz="4400" b="0" i="0" u="none" strike="noStrike" kern="1200" cap="none" spc="0" normalizeH="0" baseline="0" noProof="0" dirty="0" err="1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Mecejana</a:t>
            </a:r>
            <a:r>
              <a:rPr kumimoji="0" lang="pt-BR" altLang="pt-BR" sz="4400" b="0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CE, em 01/05/1829 – 12/12/1877.</a:t>
            </a:r>
          </a:p>
        </p:txBody>
      </p:sp>
    </p:spTree>
    <p:extLst>
      <p:ext uri="{BB962C8B-B14F-4D97-AF65-F5344CB8AC3E}">
        <p14:creationId xmlns:p14="http://schemas.microsoft.com/office/powerpoint/2010/main" val="281264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669900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9" name="Picture 5" descr="casa_josealencar1">
            <a:extLst>
              <a:ext uri="{FF2B5EF4-FFF2-40B4-BE49-F238E27FC236}">
                <a16:creationId xmlns:a16="http://schemas.microsoft.com/office/drawing/2014/main" id="{00BCA9E9-30F8-466B-AB7E-747351FB5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85581"/>
            <a:ext cx="7345362" cy="5505450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9652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10" name="Text Box 6">
            <a:extLst>
              <a:ext uri="{FF2B5EF4-FFF2-40B4-BE49-F238E27FC236}">
                <a16:creationId xmlns:a16="http://schemas.microsoft.com/office/drawing/2014/main" id="{03B85E38-C9F3-4520-B015-225CCEFAC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7" y="6096000"/>
            <a:ext cx="7921625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Casa de José de Alencar</a:t>
            </a:r>
          </a:p>
        </p:txBody>
      </p:sp>
    </p:spTree>
    <p:extLst>
      <p:ext uri="{BB962C8B-B14F-4D97-AF65-F5344CB8AC3E}">
        <p14:creationId xmlns:p14="http://schemas.microsoft.com/office/powerpoint/2010/main" val="152828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ipple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CC00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 Box 4">
            <a:extLst>
              <a:ext uri="{FF2B5EF4-FFF2-40B4-BE49-F238E27FC236}">
                <a16:creationId xmlns:a16="http://schemas.microsoft.com/office/drawing/2014/main" id="{13896F83-3A5C-4C8A-9C77-FE2A598BB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06413"/>
            <a:ext cx="9144000" cy="573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8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ROMANCES REGIONALISTAS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6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Apresentam características  típicas de diversas regiões culturais do país</a:t>
            </a:r>
          </a:p>
        </p:txBody>
      </p:sp>
    </p:spTree>
    <p:extLst>
      <p:ext uri="{BB962C8B-B14F-4D97-AF65-F5344CB8AC3E}">
        <p14:creationId xmlns:p14="http://schemas.microsoft.com/office/powerpoint/2010/main" val="127803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dissolve/>
      </p:transition>
    </mc:Choice>
    <mc:Fallback xmlns="">
      <p:transition spd="slow">
        <p:dissolv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02D6CC-90B6-41BB-9DBF-24B8C829E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43879"/>
          </a:xfrm>
          <a:solidFill>
            <a:schemeClr val="accent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b="1" dirty="0"/>
              <a:t>FASE REGIONALISTA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562CF9-DFD1-4FC8-9078-DFA40538A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5229200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pt-BR" b="1" dirty="0">
                <a:solidFill>
                  <a:srgbClr val="FF0000"/>
                </a:solidFill>
                <a:latin typeface="Arial Narrow" panose="020B0606020202030204" pitchFamily="34" charset="0"/>
              </a:rPr>
              <a:t>Ou Sertanista</a:t>
            </a:r>
            <a:r>
              <a:rPr lang="pt-BR" dirty="0">
                <a:solidFill>
                  <a:srgbClr val="333333"/>
                </a:solidFill>
                <a:latin typeface="Arial Narrow" panose="020B0606020202030204" pitchFamily="34" charset="0"/>
              </a:rPr>
              <a:t>: marca-se pela </a:t>
            </a:r>
            <a:r>
              <a:rPr lang="pt-BR" b="1" dirty="0">
                <a:solidFill>
                  <a:srgbClr val="00A249"/>
                </a:solidFill>
                <a:latin typeface="Arial Narrow" panose="020B0606020202030204" pitchFamily="34" charset="0"/>
              </a:rPr>
              <a:t>idealização do homem do campo</a:t>
            </a: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;</a:t>
            </a:r>
            <a:endParaRPr lang="pt-BR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endParaRPr lang="pt-BR" sz="1500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pt-BR" b="1" dirty="0">
                <a:solidFill>
                  <a:srgbClr val="000000"/>
                </a:solidFill>
                <a:latin typeface="Arial Narrow" panose="020B0606020202030204" pitchFamily="34" charset="0"/>
              </a:rPr>
              <a:t>Representação do sertanejo</a:t>
            </a: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: </a:t>
            </a:r>
            <a:r>
              <a:rPr lang="pt-BR" b="1" dirty="0">
                <a:solidFill>
                  <a:srgbClr val="000000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mitificado</a:t>
            </a: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, como um protótipo de </a:t>
            </a:r>
            <a:r>
              <a:rPr lang="pt-BR" b="1" dirty="0">
                <a:solidFill>
                  <a:srgbClr val="00A249"/>
                </a:solidFill>
                <a:latin typeface="Arial Narrow" panose="020B0606020202030204" pitchFamily="34" charset="0"/>
              </a:rPr>
              <a:t>bravura</a:t>
            </a:r>
            <a:r>
              <a:rPr lang="pt-BR" dirty="0">
                <a:solidFill>
                  <a:srgbClr val="333333"/>
                </a:solidFill>
                <a:latin typeface="Arial Narrow" panose="020B0606020202030204" pitchFamily="34" charset="0"/>
              </a:rPr>
              <a:t>, </a:t>
            </a:r>
            <a:r>
              <a:rPr lang="pt-BR" b="1" dirty="0">
                <a:solidFill>
                  <a:srgbClr val="00B0F0"/>
                </a:solidFill>
                <a:latin typeface="Arial Narrow" panose="020B0606020202030204" pitchFamily="34" charset="0"/>
              </a:rPr>
              <a:t>honra </a:t>
            </a:r>
            <a:r>
              <a:rPr lang="pt-BR" dirty="0">
                <a:solidFill>
                  <a:srgbClr val="333333"/>
                </a:solidFill>
                <a:latin typeface="Arial Narrow" panose="020B0606020202030204" pitchFamily="34" charset="0"/>
              </a:rPr>
              <a:t>e </a:t>
            </a:r>
            <a:r>
              <a:rPr lang="pt-BR" b="1" dirty="0">
                <a:solidFill>
                  <a:srgbClr val="7030A0"/>
                </a:solidFill>
                <a:latin typeface="Arial Narrow" panose="020B0606020202030204" pitchFamily="34" charset="0"/>
              </a:rPr>
              <a:t>lealdade</a:t>
            </a: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;</a:t>
            </a:r>
            <a:endParaRPr lang="pt-BR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marL="0" indent="0" algn="just">
              <a:buNone/>
            </a:pPr>
            <a:endParaRPr lang="pt-BR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ct val="0"/>
              </a:spcBef>
              <a:defRPr/>
            </a:pPr>
            <a:r>
              <a:rPr lang="pt-BR" altLang="pt-BR" b="1" dirty="0">
                <a:solidFill>
                  <a:srgbClr val="000000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Romance regionalista</a:t>
            </a:r>
            <a:r>
              <a:rPr lang="pt-BR" altLang="pt-BR" sz="1800" dirty="0">
                <a:solidFill>
                  <a:prstClr val="black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:  </a:t>
            </a:r>
            <a:r>
              <a:rPr lang="pt-BR" alt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caracteriza grandes regiões do país, ao retratar sua paisagem local, seus costumes, suas estruturas sociais e sua linguagem.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182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B47D-D7CA-4A18-B60A-231C055D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32" y="260648"/>
            <a:ext cx="8229600" cy="1306414"/>
          </a:xfrm>
          <a:solidFill>
            <a:schemeClr val="accent1"/>
          </a:solidFill>
        </p:spPr>
        <p:txBody>
          <a:bodyPr/>
          <a:lstStyle/>
          <a:p>
            <a:br>
              <a:rPr lang="pt-BR" sz="3200" dirty="0">
                <a:solidFill>
                  <a:srgbClr val="000000"/>
                </a:solidFill>
                <a:latin typeface="Raleway"/>
                <a:ea typeface="+mn-ea"/>
                <a:cs typeface="+mn-cs"/>
              </a:rPr>
            </a:br>
            <a:r>
              <a:rPr lang="pt-BR" sz="4000" b="1" dirty="0">
                <a:solidFill>
                  <a:srgbClr val="000000"/>
                </a:solidFill>
                <a:latin typeface="Raleway"/>
                <a:ea typeface="+mn-ea"/>
                <a:cs typeface="+mn-cs"/>
              </a:rPr>
              <a:t>Romances Regionalistas:</a:t>
            </a:r>
            <a:br>
              <a:rPr lang="pt-BR" sz="4000" b="1" dirty="0">
                <a:solidFill>
                  <a:srgbClr val="000000"/>
                </a:solidFill>
                <a:latin typeface="Raleway"/>
                <a:ea typeface="+mn-ea"/>
                <a:cs typeface="+mn-cs"/>
              </a:rPr>
            </a:br>
            <a:r>
              <a:rPr lang="pt-BR" sz="4000" b="1" dirty="0">
                <a:solidFill>
                  <a:srgbClr val="000000"/>
                </a:solidFill>
                <a:latin typeface="Raleway"/>
                <a:ea typeface="+mn-ea"/>
                <a:cs typeface="+mn-cs"/>
              </a:rPr>
              <a:t>José de Alencar</a:t>
            </a:r>
            <a:br>
              <a:rPr lang="pt-BR" sz="3200" dirty="0">
                <a:solidFill>
                  <a:srgbClr val="000000"/>
                </a:solidFill>
                <a:ea typeface="+mn-ea"/>
                <a:cs typeface="+mn-cs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EC8FD4-292F-413C-B232-F6195DBC6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525963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pt-BR" b="1" dirty="0">
                <a:latin typeface="Raleway"/>
              </a:rPr>
              <a:t>- O gaúcho (1870);  (Sul)</a:t>
            </a:r>
            <a:br>
              <a:rPr lang="pt-BR" b="1" dirty="0"/>
            </a:br>
            <a:r>
              <a:rPr lang="pt-BR" b="1" dirty="0">
                <a:latin typeface="Raleway"/>
              </a:rPr>
              <a:t>- O tronco do ipê (1871);  (Centro-Oeste)</a:t>
            </a:r>
            <a:br>
              <a:rPr lang="pt-BR" b="1" dirty="0"/>
            </a:br>
            <a:r>
              <a:rPr lang="pt-BR" b="1" dirty="0">
                <a:latin typeface="Raleway"/>
              </a:rPr>
              <a:t>- Til (1872);</a:t>
            </a:r>
            <a:br>
              <a:rPr lang="pt-BR" b="1" dirty="0"/>
            </a:br>
            <a:r>
              <a:rPr lang="pt-BR" b="1" dirty="0">
                <a:latin typeface="Raleway"/>
              </a:rPr>
              <a:t>- O sertanejo (1875).  (Norte)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19172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>
            <a:extLst>
              <a:ext uri="{FF2B5EF4-FFF2-40B4-BE49-F238E27FC236}">
                <a16:creationId xmlns:a16="http://schemas.microsoft.com/office/drawing/2014/main" id="{A1F5A363-2FF9-47DD-A487-6A3776C6A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100013"/>
            <a:ext cx="6804025" cy="240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O Seminarista (1872)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Bernardo de Guimarães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A Escrava Isaura (1875)</a:t>
            </a:r>
          </a:p>
        </p:txBody>
      </p:sp>
      <p:pic>
        <p:nvPicPr>
          <p:cNvPr id="50182" name="Picture 6" descr="68477_b">
            <a:extLst>
              <a:ext uri="{FF2B5EF4-FFF2-40B4-BE49-F238E27FC236}">
                <a16:creationId xmlns:a16="http://schemas.microsoft.com/office/drawing/2014/main" id="{CD8D3C7A-8835-4465-8BFC-62903529D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2168525"/>
            <a:ext cx="6267450" cy="468947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372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750">
        <p15:prstTrans prst="airplane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666699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Rectangle 4">
            <a:extLst>
              <a:ext uri="{FF2B5EF4-FFF2-40B4-BE49-F238E27FC236}">
                <a16:creationId xmlns:a16="http://schemas.microsoft.com/office/drawing/2014/main" id="{BA4FA3F7-EDC6-4F38-BF84-5DC952F98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775792"/>
            <a:ext cx="4098033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5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Inocência (1872) – Alfredo Taunay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B43D86-AAFC-4743-A43C-3DF6711DC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956" y="692696"/>
            <a:ext cx="4098033" cy="5472608"/>
          </a:xfrm>
          <a:prstGeom prst="rect">
            <a:avLst/>
          </a:prstGeom>
          <a:ln>
            <a:noFill/>
          </a:ln>
          <a:effectLst>
            <a:glow rad="889000">
              <a:srgbClr val="CC00CC">
                <a:alpha val="40000"/>
              </a:srgbClr>
            </a:glow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304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 Box 4">
            <a:extLst>
              <a:ext uri="{FF2B5EF4-FFF2-40B4-BE49-F238E27FC236}">
                <a16:creationId xmlns:a16="http://schemas.microsoft.com/office/drawing/2014/main" id="{13896F83-3A5C-4C8A-9C77-FE2A598BB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404664"/>
            <a:ext cx="8208912" cy="60939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Trata-se aqui de um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regionalismo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sem tensão crítica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Franklin Távora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–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O Cabeleira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, que se diferencia dos demais por apresentar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certa tensão social 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que pode ser enquadrada como </a:t>
            </a:r>
            <a:r>
              <a:rPr kumimoji="0" lang="pt-BR" altLang="pt-BR" sz="40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pré</a:t>
            </a:r>
            <a:r>
              <a:rPr kumimoji="0" lang="pt-BR" alt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-realista;</a:t>
            </a:r>
          </a:p>
        </p:txBody>
      </p:sp>
    </p:spTree>
    <p:extLst>
      <p:ext uri="{BB962C8B-B14F-4D97-AF65-F5344CB8AC3E}">
        <p14:creationId xmlns:p14="http://schemas.microsoft.com/office/powerpoint/2010/main" val="21951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1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EC8FD4-292F-413C-B232-F6195DBC6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328592"/>
          </a:xfrm>
          <a:solidFill>
            <a:srgbClr val="7030A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pt-B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- </a:t>
            </a:r>
            <a:r>
              <a:rPr lang="pt-BR" sz="4000" b="1" dirty="0">
                <a:solidFill>
                  <a:schemeClr val="bg1"/>
                </a:solidFill>
                <a:latin typeface="Arial Narrow" panose="020B0606020202030204" pitchFamily="34" charset="0"/>
              </a:rPr>
              <a:t>O Guarani (1857);</a:t>
            </a:r>
            <a:br>
              <a:rPr 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- </a:t>
            </a:r>
            <a:r>
              <a:rPr lang="pt-BR" sz="4000" b="1" dirty="0">
                <a:solidFill>
                  <a:schemeClr val="bg1"/>
                </a:solidFill>
                <a:latin typeface="Arial Narrow" panose="020B0606020202030204" pitchFamily="34" charset="0"/>
              </a:rPr>
              <a:t>Iracema (1865);</a:t>
            </a:r>
            <a:br>
              <a:rPr 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</a:br>
            <a:r>
              <a:rPr 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  <a:t>-  </a:t>
            </a:r>
            <a:r>
              <a:rPr lang="pt-BR" sz="4000" b="1" dirty="0">
                <a:solidFill>
                  <a:schemeClr val="bg1"/>
                </a:solidFill>
                <a:latin typeface="Arial Narrow" panose="020B0606020202030204" pitchFamily="34" charset="0"/>
              </a:rPr>
              <a:t>Ubirajara (1874);</a:t>
            </a:r>
            <a:br>
              <a:rPr lang="pt-BR" sz="4000" dirty="0">
                <a:solidFill>
                  <a:schemeClr val="bg1"/>
                </a:solidFill>
                <a:latin typeface="Arial Narrow" panose="020B0606020202030204" pitchFamily="34" charset="0"/>
              </a:rPr>
            </a:br>
            <a:endParaRPr lang="pt-BR" sz="4000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9C51B58-1A3D-48F3-AF45-3D595233355A}"/>
              </a:ext>
            </a:extLst>
          </p:cNvPr>
          <p:cNvSpPr txBox="1">
            <a:spLocks/>
          </p:cNvSpPr>
          <p:nvPr/>
        </p:nvSpPr>
        <p:spPr bwMode="auto">
          <a:xfrm>
            <a:off x="427180" y="116632"/>
            <a:ext cx="8229600" cy="1301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+mj-ea"/>
                <a:cs typeface="+mj-cs"/>
              </a:rPr>
            </a:b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aleway"/>
                <a:ea typeface="+mj-ea"/>
                <a:cs typeface="+mj-cs"/>
              </a:rPr>
              <a:t>ROMANCES INDIANISTAS DE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+mj-ea"/>
                <a:cs typeface="+mj-cs"/>
              </a:rPr>
            </a:b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aleway"/>
                <a:ea typeface="+mj-ea"/>
                <a:cs typeface="+mj-cs"/>
              </a:rPr>
              <a:t>José de Alencar</a:t>
            </a: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4399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8B79E19-AF88-55FA-9909-A9A798580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29" y="432314"/>
            <a:ext cx="8827187" cy="5688632"/>
          </a:xfrm>
          <a:prstGeom prst="rect">
            <a:avLst/>
          </a:prstGeom>
          <a:ln>
            <a:noFill/>
          </a:ln>
          <a:effectLst>
            <a:glow rad="520700">
              <a:srgbClr val="FF0000">
                <a:alpha val="73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DCD04D6-406E-6C35-3E3E-CA0FC76CCAF2}"/>
              </a:ext>
            </a:extLst>
          </p:cNvPr>
          <p:cNvSpPr txBox="1"/>
          <p:nvPr/>
        </p:nvSpPr>
        <p:spPr>
          <a:xfrm>
            <a:off x="5421872" y="6299345"/>
            <a:ext cx="3703691" cy="507831"/>
          </a:xfrm>
          <a:prstGeom prst="rect">
            <a:avLst/>
          </a:prstGeom>
          <a:solidFill>
            <a:schemeClr val="bg1"/>
          </a:solidFill>
          <a:effectLst>
            <a:glow rad="38100">
              <a:srgbClr val="990099">
                <a:alpha val="89000"/>
              </a:srgbClr>
            </a:glow>
          </a:effectLst>
        </p:spPr>
        <p:txBody>
          <a:bodyPr wrap="square" rtlCol="0" anchor="ctr">
            <a:spAutoFit/>
          </a:bodyPr>
          <a:lstStyle/>
          <a:p>
            <a:endParaRPr lang="pt-BR" sz="900" dirty="0"/>
          </a:p>
          <a:p>
            <a:r>
              <a:rPr lang="pt-BR" dirty="0">
                <a:latin typeface="Arial Narrow" panose="020B0606020202030204" pitchFamily="34" charset="0"/>
              </a:rPr>
              <a:t>LANDSEER, Edwin. </a:t>
            </a:r>
            <a:r>
              <a:rPr lang="pt-BR" b="1" dirty="0">
                <a:latin typeface="Arial Narrow" panose="020B0606020202030204" pitchFamily="34" charset="0"/>
              </a:rPr>
              <a:t>Salva</a:t>
            </a:r>
            <a:r>
              <a:rPr lang="pt-BR" dirty="0">
                <a:latin typeface="Arial Narrow" panose="020B0606020202030204" pitchFamily="34" charset="0"/>
              </a:rPr>
              <a:t>, 1856</a:t>
            </a:r>
          </a:p>
        </p:txBody>
      </p:sp>
    </p:spTree>
    <p:extLst>
      <p:ext uri="{BB962C8B-B14F-4D97-AF65-F5344CB8AC3E}">
        <p14:creationId xmlns:p14="http://schemas.microsoft.com/office/powerpoint/2010/main" val="36798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ripple/>
      </p:transition>
    </mc:Choice>
    <mc:Fallback xmlns=""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996600"/>
            </a:gs>
            <a:gs pos="100000">
              <a:srgbClr val="FF660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1" name="Rectangle 5">
            <a:extLst>
              <a:ext uri="{FF2B5EF4-FFF2-40B4-BE49-F238E27FC236}">
                <a16:creationId xmlns:a16="http://schemas.microsoft.com/office/drawing/2014/main" id="{51DB106A-6BBA-42CA-BB36-C51F73B49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61950"/>
            <a:ext cx="3744912" cy="594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 Guarani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(1857)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4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Iracema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(1865)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4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Ubirajara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(1874)</a:t>
            </a:r>
          </a:p>
        </p:txBody>
      </p:sp>
      <p:pic>
        <p:nvPicPr>
          <p:cNvPr id="45063" name="Picture 7" descr="Guarani">
            <a:extLst>
              <a:ext uri="{FF2B5EF4-FFF2-40B4-BE49-F238E27FC236}">
                <a16:creationId xmlns:a16="http://schemas.microsoft.com/office/drawing/2014/main" id="{AFBDF434-0A8A-41A9-A41F-A69608B2F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0"/>
            <a:ext cx="51482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15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push dir="u"/>
      </p:transition>
    </mc:Choice>
    <mc:Fallback xmlns="">
      <p:transition spd="slow">
        <p:push dir="u"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Text Box 4">
            <a:extLst>
              <a:ext uri="{FF2B5EF4-FFF2-40B4-BE49-F238E27FC236}">
                <a16:creationId xmlns:a16="http://schemas.microsoft.com/office/drawing/2014/main" id="{EDABC6BC-4984-40F4-8779-1F3C874A7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399" y="1340768"/>
            <a:ext cx="8507288" cy="501675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Retratam costumes sociais cariocas 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– mesclam-se complicadas histórias de amor e perfis femininos idealizados;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Crítica aos valores morais burgueses;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Ressalta-se que por se tratar do ciclo social urbano, já revelavam características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realistas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 seus enredos, como algumas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análises psicológicas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sintomas de degradação social.</a:t>
            </a:r>
            <a:endParaRPr kumimoji="0" lang="pt-BR" altLang="pt-BR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651C90B-04C4-4CC8-885E-F86732CF3CAA}"/>
              </a:ext>
            </a:extLst>
          </p:cNvPr>
          <p:cNvSpPr txBox="1">
            <a:spLocks/>
          </p:cNvSpPr>
          <p:nvPr/>
        </p:nvSpPr>
        <p:spPr>
          <a:xfrm>
            <a:off x="179511" y="188640"/>
            <a:ext cx="8580175" cy="10081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+mj-ea"/>
                <a:cs typeface="+mj-cs"/>
              </a:rPr>
            </a:b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aleway"/>
              <a:ea typeface="+mj-ea"/>
              <a:cs typeface="+mj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+mj-ea"/>
                <a:cs typeface="+mj-cs"/>
              </a:rPr>
              <a:t>ROMANCES URBANOS</a:t>
            </a:r>
            <a:b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/>
                <a:ea typeface="+mj-ea"/>
                <a:cs typeface="+mj-cs"/>
              </a:rPr>
            </a:br>
            <a:b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</a:b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2624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3">
            <a:extLst>
              <a:ext uri="{FF2B5EF4-FFF2-40B4-BE49-F238E27FC236}">
                <a16:creationId xmlns:a16="http://schemas.microsoft.com/office/drawing/2014/main" id="{18DC234E-6630-4F7C-9077-3EFFE832E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5487AEA0-EB7F-4790-A7D8-3E5FD480C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54F548A8-D9F8-4CA8-99B6-B041AC163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6264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CB2F6E4C-287A-4114-9744-4358AB772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127E25C7-93F9-4B6C-B4D0-C56432DB9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916113"/>
            <a:ext cx="53292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487CEFBA-FD82-4111-8B2F-CDD3A5256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32656"/>
            <a:ext cx="8352928" cy="6093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ROMANCES URBANOS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kumimoji="0" lang="pt-BR" alt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etrato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da vida social da época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: a pequena burguesia é apresentada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sem aprofundamento psicológico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visto que ser a sociedade brasileira, ainda pouco urbanizada, o que propicia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análises de suas relações sociais pouco variadas.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Cenas de saraus, bailes, passeios ao campo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etc., alternam-se com complicações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8971E1">
                    <a:lumMod val="5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de caráter social e moral,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como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casamentos, namoros, bisbilhotices </a:t>
            </a:r>
            <a:r>
              <a:rPr kumimoji="0" lang="pt-BR" alt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etc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.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São romances urbanos de destaque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: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 Moreninha, O Moço Loiro,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de Joaquim Manuel de Macedo;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Memórias de um Sargento de Milícias,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de Manuel Antônio de Almeida;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Diva, Lucíola, Senhora, A Pata da Gazela, Cinco Minutos e A Viuvinha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de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José de Alencar. </a:t>
            </a:r>
          </a:p>
        </p:txBody>
      </p:sp>
    </p:spTree>
    <p:extLst>
      <p:ext uri="{BB962C8B-B14F-4D97-AF65-F5344CB8AC3E}">
        <p14:creationId xmlns:p14="http://schemas.microsoft.com/office/powerpoint/2010/main" val="343021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4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4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4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4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4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88E15-2F31-41FF-A8D2-D4BC18C2C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720080"/>
          </a:xfrm>
          <a:solidFill>
            <a:srgbClr val="FFFF00"/>
          </a:solidFill>
        </p:spPr>
        <p:txBody>
          <a:bodyPr anchor="ctr"/>
          <a:lstStyle/>
          <a:p>
            <a:br>
              <a:rPr lang="pt-BR" sz="3200" dirty="0">
                <a:solidFill>
                  <a:srgbClr val="000000"/>
                </a:solidFill>
                <a:latin typeface="Raleway"/>
                <a:ea typeface="+mn-ea"/>
                <a:cs typeface="+mn-cs"/>
              </a:rPr>
            </a:br>
            <a:br>
              <a:rPr lang="pt-BR" sz="3200" dirty="0">
                <a:solidFill>
                  <a:srgbClr val="000000"/>
                </a:solidFill>
                <a:latin typeface="Raleway"/>
                <a:ea typeface="+mn-ea"/>
                <a:cs typeface="+mn-cs"/>
              </a:rPr>
            </a:br>
            <a:r>
              <a:rPr lang="pt-BR" sz="3200" b="1" dirty="0">
                <a:solidFill>
                  <a:srgbClr val="000000"/>
                </a:solidFill>
                <a:latin typeface="Arial Narrow" panose="020B0606020202030204" pitchFamily="34" charset="0"/>
                <a:ea typeface="+mn-ea"/>
                <a:cs typeface="+mn-cs"/>
              </a:rPr>
              <a:t>Romances Urbanos de José de Alencar</a:t>
            </a:r>
            <a:br>
              <a:rPr lang="pt-BR" sz="3200" dirty="0">
                <a:solidFill>
                  <a:srgbClr val="000000"/>
                </a:solidFill>
                <a:latin typeface="Raleway"/>
                <a:ea typeface="+mn-ea"/>
                <a:cs typeface="+mn-cs"/>
              </a:rPr>
            </a:br>
            <a:br>
              <a:rPr lang="pt-BR" sz="3200" dirty="0">
                <a:solidFill>
                  <a:srgbClr val="000000"/>
                </a:solidFill>
                <a:ea typeface="+mn-ea"/>
                <a:cs typeface="+mn-cs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E5195C-56AE-4985-850F-0B3AAD760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760640"/>
          </a:xfrm>
          <a:solidFill>
            <a:schemeClr val="accent3">
              <a:lumMod val="95000"/>
            </a:schemeClr>
          </a:solidFill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t-BR" dirty="0">
                <a:solidFill>
                  <a:srgbClr val="000000"/>
                </a:solidFill>
                <a:latin typeface="Raleway"/>
              </a:rPr>
              <a:t>-</a:t>
            </a:r>
            <a:r>
              <a:rPr lang="pt-BR" b="1" dirty="0">
                <a:solidFill>
                  <a:srgbClr val="000000"/>
                </a:solidFill>
                <a:latin typeface="Arial Narrow" panose="020B0606020202030204" pitchFamily="34" charset="0"/>
                <a:cs typeface="Aparajita" panose="020B0604020202020204" pitchFamily="34" charset="0"/>
              </a:rPr>
              <a:t>Cinco</a:t>
            </a:r>
            <a:r>
              <a:rPr lang="pt-BR" b="1" dirty="0">
                <a:solidFill>
                  <a:srgbClr val="000000"/>
                </a:solidFill>
                <a:latin typeface="Arial Narrow" panose="020B0606020202030204" pitchFamily="34" charset="0"/>
              </a:rPr>
              <a:t> minutos (1857);</a:t>
            </a:r>
            <a:br>
              <a:rPr lang="pt-BR" b="1" dirty="0">
                <a:solidFill>
                  <a:srgbClr val="000000"/>
                </a:solidFill>
                <a:latin typeface="Arial Narrow" panose="020B0606020202030204" pitchFamily="34" charset="0"/>
              </a:rPr>
            </a:br>
            <a:r>
              <a:rPr lang="pt-BR" dirty="0">
                <a:solidFill>
                  <a:srgbClr val="002060"/>
                </a:solidFill>
                <a:latin typeface="Arial Narrow" panose="020B0606020202030204" pitchFamily="34" charset="0"/>
              </a:rPr>
              <a:t>- </a:t>
            </a:r>
            <a:r>
              <a:rPr lang="pt-BR" b="1" dirty="0">
                <a:solidFill>
                  <a:srgbClr val="7030A0"/>
                </a:solidFill>
                <a:latin typeface="Arial Narrow" panose="020B0606020202030204" pitchFamily="34" charset="0"/>
              </a:rPr>
              <a:t>A viuvinha (1860);</a:t>
            </a:r>
            <a:br>
              <a:rPr lang="pt-BR" b="1" dirty="0">
                <a:solidFill>
                  <a:srgbClr val="7030A0"/>
                </a:solidFill>
                <a:latin typeface="Arial Narrow" panose="020B0606020202030204" pitchFamily="34" charset="0"/>
              </a:rPr>
            </a:br>
            <a:r>
              <a:rPr lang="pt-BR" b="1" dirty="0">
                <a:solidFill>
                  <a:srgbClr val="FF0000"/>
                </a:solidFill>
                <a:latin typeface="Arial Narrow" panose="020B0606020202030204" pitchFamily="34" charset="0"/>
              </a:rPr>
              <a:t>- Lucíola (1862);</a:t>
            </a:r>
            <a:br>
              <a:rPr lang="pt-BR" dirty="0">
                <a:latin typeface="Arial Narrow" panose="020B0606020202030204" pitchFamily="34" charset="0"/>
              </a:rPr>
            </a:b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- </a:t>
            </a:r>
            <a:r>
              <a:rPr lang="pt-BR" b="1" dirty="0">
                <a:solidFill>
                  <a:srgbClr val="000099"/>
                </a:solidFill>
                <a:latin typeface="Arial Narrow" panose="020B0606020202030204" pitchFamily="34" charset="0"/>
              </a:rPr>
              <a:t>Diva (1864);</a:t>
            </a:r>
            <a:br>
              <a:rPr lang="pt-BR" dirty="0">
                <a:latin typeface="Arial Narrow" panose="020B0606020202030204" pitchFamily="34" charset="0"/>
              </a:rPr>
            </a:b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- </a:t>
            </a:r>
            <a:r>
              <a:rPr lang="pt-BR" b="1" dirty="0">
                <a:solidFill>
                  <a:srgbClr val="CC0000"/>
                </a:solidFill>
                <a:latin typeface="Arial Narrow" panose="020B0606020202030204" pitchFamily="34" charset="0"/>
              </a:rPr>
              <a:t>A pata da gazela (1870);</a:t>
            </a:r>
            <a:br>
              <a:rPr lang="pt-BR" dirty="0">
                <a:latin typeface="Arial Narrow" panose="020B0606020202030204" pitchFamily="34" charset="0"/>
              </a:rPr>
            </a:b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- Sonhos d’ouro (1872);</a:t>
            </a:r>
            <a:br>
              <a:rPr lang="pt-BR" dirty="0">
                <a:latin typeface="Arial Narrow" panose="020B0606020202030204" pitchFamily="34" charset="0"/>
              </a:rPr>
            </a:b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- </a:t>
            </a:r>
            <a:r>
              <a:rPr lang="pt-BR" b="1" dirty="0">
                <a:solidFill>
                  <a:srgbClr val="002060"/>
                </a:solidFill>
                <a:latin typeface="Arial Narrow" panose="020B0606020202030204" pitchFamily="34" charset="0"/>
              </a:rPr>
              <a:t>Senhora (1875);</a:t>
            </a:r>
            <a:br>
              <a:rPr lang="pt-BR" dirty="0">
                <a:latin typeface="Arial Narrow" panose="020B0606020202030204" pitchFamily="34" charset="0"/>
              </a:rPr>
            </a:br>
            <a:r>
              <a:rPr lang="pt-BR" dirty="0">
                <a:solidFill>
                  <a:srgbClr val="000000"/>
                </a:solidFill>
                <a:latin typeface="Arial Narrow" panose="020B0606020202030204" pitchFamily="34" charset="0"/>
              </a:rPr>
              <a:t>- </a:t>
            </a:r>
            <a:r>
              <a:rPr lang="pt-BR" b="1" dirty="0">
                <a:solidFill>
                  <a:srgbClr val="660066"/>
                </a:solidFill>
                <a:latin typeface="Arial Narrow" panose="020B0606020202030204" pitchFamily="34" charset="0"/>
              </a:rPr>
              <a:t>Encarnação (1893, póstumo).</a:t>
            </a:r>
          </a:p>
        </p:txBody>
      </p:sp>
    </p:spTree>
    <p:extLst>
      <p:ext uri="{BB962C8B-B14F-4D97-AF65-F5344CB8AC3E}">
        <p14:creationId xmlns:p14="http://schemas.microsoft.com/office/powerpoint/2010/main" val="192312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6699FF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Rectangle 4">
            <a:extLst>
              <a:ext uri="{FF2B5EF4-FFF2-40B4-BE49-F238E27FC236}">
                <a16:creationId xmlns:a16="http://schemas.microsoft.com/office/drawing/2014/main" id="{6FB3F19A-184F-441E-9465-914F8E78D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90525"/>
            <a:ext cx="9144000" cy="5978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7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Romances Históricos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69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Baseavam-se no passado histórico, tentando recuperar costumes e hábitos de época.</a:t>
            </a:r>
          </a:p>
        </p:txBody>
      </p:sp>
    </p:spTree>
    <p:extLst>
      <p:ext uri="{BB962C8B-B14F-4D97-AF65-F5344CB8AC3E}">
        <p14:creationId xmlns:p14="http://schemas.microsoft.com/office/powerpoint/2010/main" val="1451267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gallery dir="l"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>
            <a:extLst>
              <a:ext uri="{FF2B5EF4-FFF2-40B4-BE49-F238E27FC236}">
                <a16:creationId xmlns:a16="http://schemas.microsoft.com/office/drawing/2014/main" id="{087974E3-EDD8-4015-A8AF-3DD8FBDDE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1169928"/>
            <a:ext cx="8352928" cy="5409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Há um retorno ao passado histórico, medieval (ou indígena,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A24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no caso do romance brasileiro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uma vez que aqui não houve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Idade Média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)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Revela o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8971E1">
                    <a:lumMod val="75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gosto pelo suspense 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 a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D54773">
                    <a:lumMod val="5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ênfase na vingança punitiva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. Apesar da influência estrangeira, aos poucos o romancista volta-se: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para a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reconstituição do clima nacional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;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procura ser fiel aos hábitos, instituições e </a:t>
            </a:r>
            <a:r>
              <a:rPr kumimoji="0" lang="pt-BR" altLang="pt-BR" sz="23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modus vivendi</a:t>
            </a:r>
            <a:r>
              <a:rPr kumimoji="0" lang="pt-BR" alt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3600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Revela o resgate da nacionalidade, a partir da criação de uma visão poética e heroica das origens nacionais.</a:t>
            </a:r>
          </a:p>
          <a:p>
            <a:pPr marL="3600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60000" marR="0" lvl="0" indent="-342900" algn="just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altLang="pt-BR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7357989-ECDB-4E92-90C0-E70909829B94}"/>
              </a:ext>
            </a:extLst>
          </p:cNvPr>
          <p:cNvSpPr txBox="1"/>
          <p:nvPr/>
        </p:nvSpPr>
        <p:spPr>
          <a:xfrm>
            <a:off x="395536" y="404219"/>
            <a:ext cx="8352928" cy="738664"/>
          </a:xfrm>
          <a:prstGeom prst="rect">
            <a:avLst/>
          </a:prstGeom>
          <a:solidFill>
            <a:srgbClr val="E0DA6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ROMANCE HISTÓRICO</a:t>
            </a:r>
          </a:p>
        </p:txBody>
      </p:sp>
    </p:spTree>
    <p:extLst>
      <p:ext uri="{BB962C8B-B14F-4D97-AF65-F5344CB8AC3E}">
        <p14:creationId xmlns:p14="http://schemas.microsoft.com/office/powerpoint/2010/main" val="374972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erris dir="l"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BB47D-D7CA-4A18-B60A-231C055DA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1306414"/>
          </a:xfrm>
          <a:solidFill>
            <a:srgbClr val="FFC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sz="3200" dirty="0">
                <a:solidFill>
                  <a:srgbClr val="000000"/>
                </a:solidFill>
                <a:latin typeface="Raleway"/>
                <a:ea typeface="+mn-ea"/>
                <a:cs typeface="+mn-cs"/>
              </a:rPr>
            </a:br>
            <a:r>
              <a:rPr lang="pt-BR" sz="4000" b="1" dirty="0">
                <a:solidFill>
                  <a:srgbClr val="000000"/>
                </a:solidFill>
                <a:latin typeface="Raleway"/>
                <a:ea typeface="+mn-ea"/>
                <a:cs typeface="+mn-cs"/>
              </a:rPr>
              <a:t>Romances Históricos de</a:t>
            </a:r>
            <a:br>
              <a:rPr lang="pt-BR" sz="4000" b="1" dirty="0">
                <a:solidFill>
                  <a:srgbClr val="000000"/>
                </a:solidFill>
                <a:latin typeface="Raleway"/>
                <a:ea typeface="+mn-ea"/>
                <a:cs typeface="+mn-cs"/>
              </a:rPr>
            </a:br>
            <a:r>
              <a:rPr lang="pt-BR" sz="4000" b="1" dirty="0">
                <a:solidFill>
                  <a:srgbClr val="000000"/>
                </a:solidFill>
                <a:latin typeface="Raleway"/>
                <a:ea typeface="+mn-ea"/>
                <a:cs typeface="+mn-cs"/>
              </a:rPr>
              <a:t>José de Alencar</a:t>
            </a:r>
            <a:br>
              <a:rPr lang="pt-BR" sz="3200" dirty="0">
                <a:solidFill>
                  <a:srgbClr val="000000"/>
                </a:solidFill>
                <a:ea typeface="+mn-ea"/>
                <a:cs typeface="+mn-cs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EC8FD4-292F-413C-B232-F6195DBC6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525963"/>
          </a:xfr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lnSpc>
                <a:spcPct val="200000"/>
              </a:lnSpc>
              <a:buFontTx/>
              <a:buChar char="-"/>
            </a:pPr>
            <a:r>
              <a:rPr lang="pt-BR" b="1" dirty="0">
                <a:solidFill>
                  <a:srgbClr val="FFFFFF"/>
                </a:solidFill>
                <a:latin typeface="Arial Narrow" panose="020B0606020202030204" pitchFamily="34" charset="0"/>
              </a:rPr>
              <a:t>As minas de prata (1865);</a:t>
            </a:r>
            <a:endParaRPr lang="pt-BR" dirty="0">
              <a:solidFill>
                <a:srgbClr val="FFFFFF"/>
              </a:solidFill>
              <a:latin typeface="Arial Narrow" panose="020B0606020202030204" pitchFamily="34" charset="0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pt-BR" b="1" dirty="0">
                <a:solidFill>
                  <a:srgbClr val="FFFFFF"/>
                </a:solidFill>
                <a:latin typeface="Arial Narrow" panose="020B0606020202030204" pitchFamily="34" charset="0"/>
              </a:rPr>
              <a:t>Alfarrábios (1873);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lang="pt-BR" b="1" dirty="0">
                <a:solidFill>
                  <a:srgbClr val="FFFFFF"/>
                </a:solidFill>
                <a:latin typeface="Arial Narrow" panose="020B0606020202030204" pitchFamily="34" charset="0"/>
              </a:rPr>
              <a:t>Guerra dos mascates (1873).</a:t>
            </a:r>
            <a:br>
              <a:rPr lang="pt-BR" dirty="0">
                <a:solidFill>
                  <a:srgbClr val="FFFFFF"/>
                </a:solidFill>
                <a:latin typeface="Arial Narrow" panose="020B0606020202030204" pitchFamily="34" charset="0"/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16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91D0FD2-A45E-404D-97B2-759047000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8195" y="1621324"/>
            <a:ext cx="8592278" cy="4760004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A expressão do </a:t>
            </a:r>
            <a:r>
              <a:rPr lang="pt-BR" sz="2400" b="1" u="sng" dirty="0">
                <a:solidFill>
                  <a:srgbClr val="C00000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Individualismo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 se manifestava plena, em contextos solitários. Por isso, a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Arte Romântica 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tende à </a:t>
            </a:r>
            <a:r>
              <a:rPr lang="pt-BR" sz="2400" b="1" dirty="0">
                <a:solidFill>
                  <a:srgbClr val="333333"/>
                </a:solidFill>
                <a:highlight>
                  <a:srgbClr val="FFFF00"/>
                </a:highlight>
                <a:latin typeface="Arial Narrow" panose="020B0606020202030204" pitchFamily="34" charset="0"/>
                <a:ea typeface="Noto Sans Lisu" panose="020B0502040504020204" pitchFamily="34" charset="0"/>
              </a:rPr>
              <a:t>meditação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33333"/>
              </a:solidFill>
              <a:latin typeface="Arial Narrow" panose="020B0606020202030204" pitchFamily="34" charset="0"/>
              <a:ea typeface="Noto Sans Lisu" panose="020B0502040504020204" pitchFamily="34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O foco no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imaginário 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e no </a:t>
            </a: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subjetivismo 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afastava a noção de ser a arte um </a:t>
            </a:r>
            <a:r>
              <a:rPr lang="pt-BR" sz="2400" b="1" dirty="0">
                <a:solidFill>
                  <a:schemeClr val="accent1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espelho do mundo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33333"/>
              </a:solidFill>
              <a:latin typeface="Arial Narrow" panose="020B0606020202030204" pitchFamily="34" charset="0"/>
              <a:ea typeface="Noto Sans Lisu" panose="020B0502040504020204" pitchFamily="34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No Romantismo </a:t>
            </a: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a arte criava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um mundo paralelo</a:t>
            </a:r>
            <a:r>
              <a:rPr lang="pt-BR" sz="2400" dirty="0">
                <a:solidFill>
                  <a:srgbClr val="C00000"/>
                </a:solidFill>
                <a:latin typeface="Arial Narrow" panose="020B0606020202030204" pitchFamily="34" charset="0"/>
                <a:ea typeface="Noto Sans Lisu" panose="020B0502040504020204" pitchFamily="34" charset="0"/>
              </a:rPr>
              <a:t>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944DBF-3428-490D-EC6C-CA1ECF29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6" y="332656"/>
            <a:ext cx="7785267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E8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7EC50DC-98F8-D527-A9F9-1683A1FBCB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6353163"/>
              </p:ext>
            </p:extLst>
          </p:nvPr>
        </p:nvGraphicFramePr>
        <p:xfrm>
          <a:off x="431540" y="116632"/>
          <a:ext cx="8316924" cy="936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8" name="Agrupar 7">
            <a:extLst>
              <a:ext uri="{FF2B5EF4-FFF2-40B4-BE49-F238E27FC236}">
                <a16:creationId xmlns:a16="http://schemas.microsoft.com/office/drawing/2014/main" id="{7EBB6F36-5132-4E0C-858A-AE59BDF129DE}"/>
              </a:ext>
            </a:extLst>
          </p:cNvPr>
          <p:cNvGrpSpPr/>
          <p:nvPr/>
        </p:nvGrpSpPr>
        <p:grpSpPr>
          <a:xfrm>
            <a:off x="5254463" y="1298558"/>
            <a:ext cx="3752196" cy="2558192"/>
            <a:chOff x="4938253" y="369560"/>
            <a:chExt cx="3672409" cy="206908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CAAB9256-20AB-8273-1FD6-4FFEBC226BC3}"/>
                </a:ext>
              </a:extLst>
            </p:cNvPr>
            <p:cNvSpPr/>
            <p:nvPr/>
          </p:nvSpPr>
          <p:spPr>
            <a:xfrm>
              <a:off x="4938253" y="382163"/>
              <a:ext cx="3672409" cy="2056481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094A626-8B54-B3A5-FC20-63145DC9F8E7}"/>
                </a:ext>
              </a:extLst>
            </p:cNvPr>
            <p:cNvSpPr txBox="1"/>
            <p:nvPr/>
          </p:nvSpPr>
          <p:spPr>
            <a:xfrm>
              <a:off x="5009754" y="369560"/>
              <a:ext cx="3529408" cy="198176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5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Arial Narrow" panose="020B0606020202030204" pitchFamily="34" charset="0"/>
                  <a:ea typeface="+mn-ea"/>
                  <a:cs typeface="+mn-cs"/>
                </a:rPr>
                <a:t>Combate </a:t>
              </a:r>
              <a:r>
                <a:rPr lang="pt-BR" sz="2500" b="1" kern="1200" dirty="0">
                  <a:solidFill>
                    <a:srgbClr val="3049E0"/>
                  </a:solidFill>
                  <a:latin typeface="Arial Narrow" panose="020B0606020202030204" pitchFamily="34" charset="0"/>
                  <a:ea typeface="+mn-ea"/>
                  <a:cs typeface="+mn-cs"/>
                </a:rPr>
                <a:t>ao pensamento </a:t>
              </a:r>
              <a:r>
                <a:rPr lang="pt-BR" sz="2500" b="1" kern="1200" dirty="0"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latin typeface="Arial Narrow" panose="020B0606020202030204" pitchFamily="34" charset="0"/>
                  <a:ea typeface="+mn-ea"/>
                  <a:cs typeface="+mn-cs"/>
                </a:rPr>
                <a:t>excessivamente lógico e racional.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E80EF4E-A333-B473-F3BB-07478E5A6AB6}"/>
              </a:ext>
            </a:extLst>
          </p:cNvPr>
          <p:cNvGrpSpPr/>
          <p:nvPr/>
        </p:nvGrpSpPr>
        <p:grpSpPr>
          <a:xfrm>
            <a:off x="2555776" y="4010197"/>
            <a:ext cx="4093521" cy="2731172"/>
            <a:chOff x="2423762" y="3374751"/>
            <a:chExt cx="3300791" cy="2480021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0403A049-AF2A-A35C-DE3F-5FBA68C10116}"/>
                </a:ext>
              </a:extLst>
            </p:cNvPr>
            <p:cNvSpPr/>
            <p:nvPr/>
          </p:nvSpPr>
          <p:spPr>
            <a:xfrm>
              <a:off x="2423762" y="3495855"/>
              <a:ext cx="3300791" cy="2358917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938AD09-43FC-876C-FB0F-957386151425}"/>
                </a:ext>
              </a:extLst>
            </p:cNvPr>
            <p:cNvSpPr txBox="1"/>
            <p:nvPr/>
          </p:nvSpPr>
          <p:spPr>
            <a:xfrm>
              <a:off x="2423763" y="3374751"/>
              <a:ext cx="3234572" cy="23589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500" b="1" kern="1200" dirty="0">
                  <a:solidFill>
                    <a:srgbClr val="3049E0"/>
                  </a:solidFill>
                  <a:latin typeface="Arial Narrow" panose="020B0606020202030204" pitchFamily="34" charset="0"/>
                </a:rPr>
                <a:t>Defesa das emoções e dos sentidos</a:t>
              </a:r>
              <a:r>
                <a:rPr lang="pt-BR" sz="2500" b="1" kern="1200" dirty="0">
                  <a:latin typeface="Arial Narrow" panose="020B0606020202030204" pitchFamily="34" charset="0"/>
                </a:rPr>
                <a:t> igualmente importantes na formação do raciocínio. </a:t>
              </a:r>
              <a:endParaRPr lang="pt-BR" sz="2500" kern="1200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9F38FFE-0AFC-BF8F-B6EF-F9D65F028D73}"/>
              </a:ext>
            </a:extLst>
          </p:cNvPr>
          <p:cNvGrpSpPr/>
          <p:nvPr/>
        </p:nvGrpSpPr>
        <p:grpSpPr>
          <a:xfrm>
            <a:off x="232924" y="1298558"/>
            <a:ext cx="3752196" cy="2596189"/>
            <a:chOff x="204324" y="94368"/>
            <a:chExt cx="3092349" cy="2451937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D6A0DE5-C114-44D5-1A04-C4238A3D33AA}"/>
                </a:ext>
              </a:extLst>
            </p:cNvPr>
            <p:cNvSpPr/>
            <p:nvPr/>
          </p:nvSpPr>
          <p:spPr>
            <a:xfrm>
              <a:off x="224518" y="94368"/>
              <a:ext cx="3072155" cy="2416051"/>
            </a:xfrm>
            <a:prstGeom prst="rect">
              <a:avLst/>
            </a:prstGeom>
            <a:solidFill>
              <a:schemeClr val="bg1"/>
            </a:solidFill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A2B4844-7FAA-0024-B848-47CE03423F11}"/>
                </a:ext>
              </a:extLst>
            </p:cNvPr>
            <p:cNvSpPr txBox="1"/>
            <p:nvPr/>
          </p:nvSpPr>
          <p:spPr>
            <a:xfrm>
              <a:off x="204324" y="130254"/>
              <a:ext cx="3092349" cy="24160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15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2400" b="1" kern="1200" dirty="0">
                  <a:latin typeface="Arial Narrow" panose="020B0606020202030204" pitchFamily="34" charset="0"/>
                </a:rPr>
                <a:t>A </a:t>
              </a:r>
              <a:r>
                <a:rPr lang="pt-BR" sz="2400" b="1" kern="1200" dirty="0">
                  <a:solidFill>
                    <a:schemeClr val="accent1"/>
                  </a:solidFill>
                  <a:latin typeface="Arial Narrow" panose="020B0606020202030204" pitchFamily="34" charset="0"/>
                </a:rPr>
                <a:t>presença da emoção e dos sentimentos</a:t>
              </a:r>
              <a:r>
                <a:rPr lang="pt-BR" sz="2400" b="1" kern="1200" dirty="0">
                  <a:latin typeface="Arial Narrow" panose="020B0606020202030204" pitchFamily="34" charset="0"/>
                </a:rPr>
                <a:t> dos autores nas obras constitui </a:t>
              </a:r>
              <a:r>
                <a:rPr lang="pt-BR" sz="2400" b="1" kern="1200" dirty="0">
                  <a:solidFill>
                    <a:srgbClr val="3049E0"/>
                  </a:solidFill>
                  <a:latin typeface="Arial Narrow" panose="020B0606020202030204" pitchFamily="34" charset="0"/>
                </a:rPr>
                <a:t>a marca do movimento</a:t>
              </a:r>
              <a:r>
                <a:rPr lang="pt-BR" sz="2400" b="1" kern="1200" dirty="0">
                  <a:latin typeface="Arial Narrow" panose="020B0606020202030204" pitchFamily="34" charset="0"/>
                </a:rPr>
                <a:t>.</a:t>
              </a:r>
              <a:endParaRPr lang="pt-BR" sz="2400" kern="12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83484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0AD8E75-FA5A-4002-8642-ABC19C2D2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ln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15114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08B358-4135-4288-8DEE-FA9CFFD0A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7424"/>
            <a:ext cx="9137914" cy="6624736"/>
          </a:xfrm>
          <a:prstGeom prst="rect">
            <a:avLst/>
          </a:prstGeom>
          <a:ln w="28575">
            <a:noFill/>
          </a:ln>
          <a:effectLst>
            <a:glow rad="1016000">
              <a:srgbClr val="CC66FF">
                <a:alpha val="77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5828278-8115-4ED7-98C9-4FA5AAA43421}"/>
              </a:ext>
            </a:extLst>
          </p:cNvPr>
          <p:cNvSpPr txBox="1"/>
          <p:nvPr/>
        </p:nvSpPr>
        <p:spPr>
          <a:xfrm>
            <a:off x="0" y="6198817"/>
            <a:ext cx="9137915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Arial Narrow" panose="020B0606020202030204" pitchFamily="34" charset="0"/>
              </a:rPr>
              <a:t>"</a:t>
            </a:r>
            <a:r>
              <a:rPr lang="pt-BR" b="1" dirty="0">
                <a:latin typeface="Arial Narrow" panose="020B0606020202030204" pitchFamily="34" charset="0"/>
              </a:rPr>
              <a:t>A balsa da Medusa</a:t>
            </a:r>
            <a:r>
              <a:rPr lang="pt-BR" dirty="0">
                <a:latin typeface="Arial Narrow" panose="020B0606020202030204" pitchFamily="34" charset="0"/>
              </a:rPr>
              <a:t>", de </a:t>
            </a:r>
            <a:r>
              <a:rPr lang="pt-BR" dirty="0" err="1">
                <a:latin typeface="Arial Narrow" panose="020B0606020202030204" pitchFamily="34" charset="0"/>
              </a:rPr>
              <a:t>Théodore</a:t>
            </a:r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pt-BR" dirty="0" err="1">
                <a:latin typeface="Arial Narrow" panose="020B0606020202030204" pitchFamily="34" charset="0"/>
              </a:rPr>
              <a:t>Gericault</a:t>
            </a:r>
            <a:r>
              <a:rPr lang="pt-BR" dirty="0">
                <a:latin typeface="Arial Narrow" panose="020B0606020202030204" pitchFamily="34" charset="0"/>
              </a:rPr>
              <a:t>, representa a ênfase dada ao imaginário pela </a:t>
            </a:r>
            <a:r>
              <a:rPr lang="pt-BR" b="1" dirty="0">
                <a:highlight>
                  <a:srgbClr val="FFFF00"/>
                </a:highlight>
                <a:latin typeface="Arial Narrow" panose="020B0606020202030204" pitchFamily="34" charset="0"/>
              </a:rPr>
              <a:t>Arte Romântica.</a:t>
            </a:r>
            <a:endParaRPr lang="pt-BR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6260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1C362-0FD1-4B48-88EE-E7F199437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02" y="234570"/>
            <a:ext cx="6798734" cy="857479"/>
          </a:xfrm>
          <a:solidFill>
            <a:srgbClr val="009900"/>
          </a:solidFill>
          <a:ln>
            <a:noFill/>
          </a:ln>
          <a:effectLst>
            <a:glow rad="1701800">
              <a:srgbClr val="00A249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r>
              <a:rPr lang="pt-BR" b="1" dirty="0">
                <a:highlight>
                  <a:srgbClr val="FFFFFF"/>
                </a:highlight>
              </a:rPr>
              <a:t>A Natureza para os Românticos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C16A40-FD4F-4A05-AB92-47258F778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712968" cy="3024336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/>
          </a:bodyPr>
          <a:lstStyle/>
          <a:p>
            <a:pPr algn="just"/>
            <a:r>
              <a:rPr lang="pt-BR" sz="2800" b="1" dirty="0">
                <a:solidFill>
                  <a:srgbClr val="333333"/>
                </a:solidFill>
                <a:latin typeface="Arial Narrow" panose="020B0606020202030204" pitchFamily="34" charset="0"/>
              </a:rPr>
              <a:t>A natureza não se limitava aos bosques, árvores e animais. </a:t>
            </a:r>
          </a:p>
          <a:p>
            <a:pPr marL="0" indent="0" algn="just">
              <a:buNone/>
            </a:pPr>
            <a:endParaRPr lang="pt-BR" sz="1300" b="1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2800" b="1" dirty="0">
                <a:solidFill>
                  <a:srgbClr val="333333"/>
                </a:solidFill>
                <a:latin typeface="Arial Narrow" panose="020B0606020202030204" pitchFamily="34" charset="0"/>
              </a:rPr>
              <a:t>Por ser considerada </a:t>
            </a:r>
            <a:r>
              <a:rPr lang="pt-BR" sz="2800" b="1" dirty="0">
                <a:solidFill>
                  <a:srgbClr val="333333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entidade superior</a:t>
            </a:r>
            <a:r>
              <a:rPr lang="pt-BR" sz="2800" b="1" dirty="0">
                <a:solidFill>
                  <a:srgbClr val="333333"/>
                </a:solidFill>
                <a:latin typeface="Arial Narrow" panose="020B0606020202030204" pitchFamily="34" charset="0"/>
              </a:rPr>
              <a:t> e </a:t>
            </a:r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incompreensível</a:t>
            </a:r>
            <a:r>
              <a:rPr lang="pt-BR" sz="2800" b="1" dirty="0">
                <a:solidFill>
                  <a:srgbClr val="333333"/>
                </a:solidFill>
                <a:latin typeface="Arial Narrow" panose="020B0606020202030204" pitchFamily="34" charset="0"/>
              </a:rPr>
              <a:t> aos homens, os Românticos a viam,  </a:t>
            </a:r>
            <a:r>
              <a:rPr lang="pt-BR" sz="2800" b="1" u="sng" dirty="0">
                <a:solidFill>
                  <a:srgbClr val="333333"/>
                </a:solidFill>
                <a:latin typeface="Arial Narrow" panose="020B0606020202030204" pitchFamily="34" charset="0"/>
              </a:rPr>
              <a:t>de modo subjetivo</a:t>
            </a:r>
            <a:r>
              <a:rPr lang="pt-BR" sz="2800" b="1" dirty="0">
                <a:solidFill>
                  <a:srgbClr val="333333"/>
                </a:solidFill>
                <a:latin typeface="Arial Narrow" panose="020B0606020202030204" pitchFamily="34" charset="0"/>
              </a:rPr>
              <a:t>,  retratada </a:t>
            </a:r>
            <a:r>
              <a:rPr lang="pt-BR" sz="2800" b="1" u="sng" dirty="0">
                <a:solidFill>
                  <a:srgbClr val="333333"/>
                </a:solidFill>
                <a:latin typeface="Arial Narrow" panose="020B0606020202030204" pitchFamily="34" charset="0"/>
              </a:rPr>
              <a:t>individual</a:t>
            </a:r>
            <a:r>
              <a:rPr lang="pt-BR" sz="2800" b="1" dirty="0">
                <a:solidFill>
                  <a:srgbClr val="333333"/>
                </a:solidFill>
                <a:latin typeface="Arial Narrow" panose="020B0606020202030204" pitchFamily="34" charset="0"/>
              </a:rPr>
              <a:t>: de artista para artista.</a:t>
            </a:r>
          </a:p>
          <a:p>
            <a:pPr algn="just"/>
            <a:endParaRPr lang="pt-BR" sz="2800" b="1" dirty="0">
              <a:latin typeface="Abadi Extra Light" panose="020B0604020202020204" pitchFamily="34" charset="0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E851CA4-CD1A-4D7D-87DE-4B35DB0FB690}"/>
              </a:ext>
            </a:extLst>
          </p:cNvPr>
          <p:cNvSpPr txBox="1">
            <a:spLocks/>
          </p:cNvSpPr>
          <p:nvPr/>
        </p:nvSpPr>
        <p:spPr>
          <a:xfrm>
            <a:off x="251520" y="5138915"/>
            <a:ext cx="8712967" cy="1512168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160000"/>
              </a:lnSpc>
            </a:pPr>
            <a:r>
              <a:rPr lang="pt-BR" dirty="0">
                <a:solidFill>
                  <a:srgbClr val="333333"/>
                </a:solidFill>
                <a:latin typeface="Open Sans"/>
              </a:rPr>
              <a:t>Consistia em uma </a:t>
            </a:r>
            <a:r>
              <a:rPr lang="pt-BR" b="1" dirty="0">
                <a:solidFill>
                  <a:srgbClr val="333333"/>
                </a:solidFill>
                <a:latin typeface="Open Sans"/>
              </a:rPr>
              <a:t>força incontrolável e transcendental </a:t>
            </a:r>
            <a:r>
              <a:rPr lang="pt-BR" dirty="0">
                <a:solidFill>
                  <a:srgbClr val="333333"/>
                </a:solidFill>
                <a:latin typeface="Open Sans"/>
              </a:rPr>
              <a:t>que, </a:t>
            </a:r>
            <a:r>
              <a:rPr lang="pt-BR" u="sng" dirty="0">
                <a:solidFill>
                  <a:srgbClr val="333333"/>
                </a:solidFill>
                <a:latin typeface="Open Sans"/>
              </a:rPr>
              <a:t>mesmo relacionada a elementos físicos: árvores, folhas</a:t>
            </a:r>
            <a:r>
              <a:rPr lang="pt-BR" dirty="0">
                <a:solidFill>
                  <a:srgbClr val="333333"/>
                </a:solidFill>
                <a:latin typeface="Open Sans"/>
              </a:rPr>
              <a:t>, etc., havia distinção.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90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004C62-FD9A-44D8-83CE-0A668B82D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532" y="1268761"/>
            <a:ext cx="8424936" cy="5256583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just"/>
            <a:r>
              <a:rPr lang="pt-BR" sz="360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 Narrow" panose="020B0606020202030204" pitchFamily="34" charset="0"/>
                <a:ea typeface="+mj-ea"/>
                <a:cs typeface="+mj-cs"/>
              </a:rPr>
              <a:t>Ideia de </a:t>
            </a:r>
            <a:r>
              <a:rPr lang="pt-BR" sz="3600" b="1" dirty="0">
                <a:ln w="3175" cmpd="sng">
                  <a:noFill/>
                </a:ln>
                <a:solidFill>
                  <a:srgbClr val="000099"/>
                </a:solidFill>
                <a:latin typeface="Arial Narrow" panose="020B0606020202030204" pitchFamily="34" charset="0"/>
                <a:ea typeface="+mj-ea"/>
                <a:cs typeface="+mj-cs"/>
              </a:rPr>
              <a:t>um lugar divino</a:t>
            </a:r>
            <a:r>
              <a:rPr lang="pt-BR" sz="360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 Narrow" panose="020B0606020202030204" pitchFamily="34" charset="0"/>
                <a:ea typeface="+mj-ea"/>
                <a:cs typeface="+mj-cs"/>
              </a:rPr>
              <a:t>, um refúgio do mundo industrializado ou mesmo </a:t>
            </a:r>
            <a:r>
              <a:rPr lang="pt-BR" sz="3600" b="1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 Narrow" panose="020B0606020202030204" pitchFamily="34" charset="0"/>
                <a:ea typeface="+mj-ea"/>
                <a:cs typeface="+mj-cs"/>
              </a:rPr>
              <a:t>um poder de cura</a:t>
            </a:r>
            <a:r>
              <a:rPr lang="pt-BR" sz="360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 Narrow" panose="020B0606020202030204" pitchFamily="34" charset="0"/>
                <a:ea typeface="+mj-ea"/>
                <a:cs typeface="+mj-cs"/>
              </a:rPr>
              <a:t>. </a:t>
            </a:r>
          </a:p>
          <a:p>
            <a:pPr algn="just"/>
            <a:endParaRPr lang="pt-BR" sz="3600" dirty="0">
              <a:ln w="3175" cmpd="sng">
                <a:noFill/>
              </a:ln>
              <a:solidFill>
                <a:prstClr val="black">
                  <a:lumMod val="85000"/>
                  <a:lumOff val="15000"/>
                </a:prstClr>
              </a:solidFill>
              <a:latin typeface="Arial Narrow" panose="020B0606020202030204" pitchFamily="34" charset="0"/>
              <a:ea typeface="+mj-ea"/>
              <a:cs typeface="+mj-cs"/>
            </a:endParaRPr>
          </a:p>
          <a:p>
            <a:pPr algn="just"/>
            <a:r>
              <a:rPr lang="pt-BR" sz="360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 Narrow" panose="020B0606020202030204" pitchFamily="34" charset="0"/>
                <a:ea typeface="+mj-ea"/>
                <a:cs typeface="+mj-cs"/>
              </a:rPr>
              <a:t>Valoriza-se, no </a:t>
            </a:r>
            <a:r>
              <a:rPr lang="pt-BR" sz="360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highlight>
                  <a:srgbClr val="FFFF00"/>
                </a:highlight>
                <a:latin typeface="Arial Narrow" panose="020B0606020202030204" pitchFamily="34" charset="0"/>
                <a:ea typeface="+mj-ea"/>
                <a:cs typeface="+mj-cs"/>
              </a:rPr>
              <a:t>Romantismo</a:t>
            </a:r>
            <a:r>
              <a:rPr lang="pt-BR" sz="360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 Narrow" panose="020B0606020202030204" pitchFamily="34" charset="0"/>
                <a:ea typeface="+mj-ea"/>
                <a:cs typeface="+mj-cs"/>
              </a:rPr>
              <a:t>, a pintura de </a:t>
            </a:r>
            <a:r>
              <a:rPr lang="pt-BR" sz="3600" u="sng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 Narrow" panose="020B0606020202030204" pitchFamily="34" charset="0"/>
                <a:ea typeface="+mj-ea"/>
                <a:cs typeface="+mj-cs"/>
              </a:rPr>
              <a:t>paisagem</a:t>
            </a:r>
            <a:r>
              <a:rPr lang="pt-BR" sz="3600" dirty="0">
                <a:ln w="3175" cmpd="sng"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 Narrow" panose="020B0606020202030204" pitchFamily="34" charset="0"/>
                <a:ea typeface="+mj-ea"/>
                <a:cs typeface="+mj-cs"/>
              </a:rPr>
              <a:t>, antes vista como forma inferior de arte, aprimorou-se.</a:t>
            </a:r>
            <a:endParaRPr lang="pt-BR" sz="3600" dirty="0">
              <a:latin typeface="Arial Narrow" panose="020B0606020202030204" pitchFamily="34" charset="0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F24EBDC-1204-4951-975D-984741B37CCA}"/>
              </a:ext>
            </a:extLst>
          </p:cNvPr>
          <p:cNvSpPr txBox="1">
            <a:spLocks/>
          </p:cNvSpPr>
          <p:nvPr/>
        </p:nvSpPr>
        <p:spPr>
          <a:xfrm>
            <a:off x="1547664" y="188640"/>
            <a:ext cx="6191250" cy="738411"/>
          </a:xfrm>
          <a:prstGeom prst="rect">
            <a:avLst/>
          </a:prstGeom>
          <a:solidFill>
            <a:srgbClr val="00A24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b="1" dirty="0">
                <a:solidFill>
                  <a:schemeClr val="bg1"/>
                </a:solidFill>
                <a:latin typeface="Open Sans"/>
              </a:rPr>
              <a:t>Exaltação à Natureza</a:t>
            </a:r>
            <a:br>
              <a:rPr lang="pt-BR" b="1" dirty="0">
                <a:solidFill>
                  <a:srgbClr val="404040"/>
                </a:solidFill>
                <a:latin typeface="Open Sans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677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3F5BCA3-F8CA-414C-9486-92955B0B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96752"/>
            <a:ext cx="8712968" cy="4608512"/>
          </a:xfrm>
          <a:prstGeom prst="rect">
            <a:avLst/>
          </a:prstGeom>
          <a:ln>
            <a:solidFill>
              <a:schemeClr val="tx1"/>
            </a:solidFill>
            <a:prstDash val="solid"/>
          </a:ln>
          <a:effectLst>
            <a:glow rad="393700">
              <a:srgbClr val="009900">
                <a:alpha val="73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EB589DF-B77D-4FB0-AE2D-78F3B3AB6093}"/>
              </a:ext>
            </a:extLst>
          </p:cNvPr>
          <p:cNvSpPr txBox="1"/>
          <p:nvPr/>
        </p:nvSpPr>
        <p:spPr>
          <a:xfrm>
            <a:off x="215516" y="6093296"/>
            <a:ext cx="871296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 árvore solitária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", de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Caspar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David Friedrich. A obra demonstra vários traços característicos das obras românticas, como </a:t>
            </a: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 culto à natureza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a </a:t>
            </a: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exaltação da solidão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 a </a:t>
            </a:r>
            <a:r>
              <a:rPr kumimoji="0" lang="pt-BR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fuga da cidade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(escapismo).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5E759ED4-D543-4753-8BBB-CB64F7E2B7BB}"/>
              </a:ext>
            </a:extLst>
          </p:cNvPr>
          <p:cNvSpPr txBox="1">
            <a:spLocks/>
          </p:cNvSpPr>
          <p:nvPr/>
        </p:nvSpPr>
        <p:spPr>
          <a:xfrm>
            <a:off x="1619672" y="137568"/>
            <a:ext cx="6191250" cy="738411"/>
          </a:xfrm>
          <a:prstGeom prst="rect">
            <a:avLst/>
          </a:prstGeom>
          <a:solidFill>
            <a:srgbClr val="00A24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pt-BR" b="1" dirty="0">
                <a:solidFill>
                  <a:schemeClr val="bg1"/>
                </a:solidFill>
                <a:latin typeface="Open Sans"/>
              </a:rPr>
              <a:t>Exaltação à Natureza</a:t>
            </a:r>
            <a:br>
              <a:rPr lang="pt-BR" b="1" dirty="0">
                <a:solidFill>
                  <a:srgbClr val="404040"/>
                </a:solidFill>
                <a:latin typeface="Open Sans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661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36901-4827-44BA-BB7B-53518933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80628"/>
            <a:ext cx="5832648" cy="900100"/>
          </a:xfrm>
          <a:solidFill>
            <a:srgbClr val="362F9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rmAutofit fontScale="90000"/>
          </a:bodyPr>
          <a:lstStyle/>
          <a:p>
            <a:br>
              <a:rPr lang="pt-BR" b="1" dirty="0">
                <a:solidFill>
                  <a:srgbClr val="404040"/>
                </a:solidFill>
                <a:latin typeface="Open Sans"/>
              </a:rPr>
            </a:br>
            <a:r>
              <a:rPr lang="pt-BR" sz="4000" b="1" dirty="0">
                <a:solidFill>
                  <a:srgbClr val="404040"/>
                </a:solidFill>
                <a:highlight>
                  <a:srgbClr val="FFFFFF"/>
                </a:highlight>
                <a:latin typeface="Open Sans"/>
              </a:rPr>
              <a:t>Rebeldia e Idealismo</a:t>
            </a:r>
            <a:br>
              <a:rPr lang="pt-BR" b="1" dirty="0">
                <a:solidFill>
                  <a:srgbClr val="404040"/>
                </a:solidFill>
                <a:latin typeface="Open Sans"/>
              </a:rPr>
            </a:b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91D0FD2-A45E-404D-97B2-759047000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9512" y="1196752"/>
            <a:ext cx="8784976" cy="5472608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500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O Artista Romântico rejeitava o “</a:t>
            </a:r>
            <a:r>
              <a:rPr lang="pt-BR" sz="2500" b="1" i="1" dirty="0">
                <a:ln w="3175" cmpd="sng">
                  <a:noFill/>
                </a:ln>
                <a:solidFill>
                  <a:srgbClr val="00A249"/>
                </a:solidFill>
                <a:latin typeface="Arial Narrow" panose="020B0606020202030204" pitchFamily="34" charset="0"/>
                <a:ea typeface="+mj-ea"/>
                <a:cs typeface="+mj-cs"/>
              </a:rPr>
              <a:t>status quo”</a:t>
            </a:r>
            <a:r>
              <a:rPr lang="pt-BR" sz="2500" i="1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 </a:t>
            </a:r>
            <a:r>
              <a:rPr lang="pt-BR" sz="2500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e via </a:t>
            </a:r>
            <a:r>
              <a:rPr lang="pt-BR" sz="2500" u="sng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as regras do mundo </a:t>
            </a:r>
            <a:r>
              <a:rPr lang="pt-BR" sz="2500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moderno limitantes ao crescimento </a:t>
            </a:r>
            <a:r>
              <a:rPr lang="pt-BR" sz="2500" b="1" dirty="0">
                <a:ln w="3175" cmpd="sng">
                  <a:noFill/>
                </a:ln>
                <a:solidFill>
                  <a:srgbClr val="000099"/>
                </a:solidFill>
                <a:latin typeface="Arial Narrow" panose="020B0606020202030204" pitchFamily="34" charset="0"/>
                <a:ea typeface="+mj-ea"/>
                <a:cs typeface="+mj-cs"/>
              </a:rPr>
              <a:t>pessoal, político e artístico</a:t>
            </a:r>
            <a:r>
              <a:rPr lang="pt-BR" sz="2500" dirty="0">
                <a:ln w="3175" cmpd="sng">
                  <a:noFill/>
                </a:ln>
                <a:solidFill>
                  <a:srgbClr val="000099"/>
                </a:solidFill>
                <a:latin typeface="Arial Narrow" panose="020B0606020202030204" pitchFamily="34" charset="0"/>
                <a:ea typeface="+mj-ea"/>
                <a:cs typeface="+mj-cs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200" dirty="0">
              <a:ln w="3175" cmpd="sng">
                <a:noFill/>
              </a:ln>
              <a:solidFill>
                <a:srgbClr val="333333"/>
              </a:solidFill>
              <a:latin typeface="Arial Narrow" panose="020B0606020202030204" pitchFamily="34" charset="0"/>
              <a:ea typeface="+mj-ea"/>
              <a:cs typeface="+mj-cs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500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Há </a:t>
            </a:r>
            <a:r>
              <a:rPr lang="pt-BR" sz="2500" b="1" u="sng" dirty="0">
                <a:ln w="3175" cmpd="sng">
                  <a:noFill/>
                </a:ln>
                <a:solidFill>
                  <a:srgbClr val="006600"/>
                </a:solidFill>
                <a:latin typeface="Arial Narrow" panose="020B0606020202030204" pitchFamily="34" charset="0"/>
                <a:ea typeface="+mj-ea"/>
                <a:cs typeface="+mj-cs"/>
              </a:rPr>
              <a:t>idealismo</a:t>
            </a:r>
            <a:r>
              <a:rPr lang="pt-BR" sz="2500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 e </a:t>
            </a:r>
            <a:r>
              <a:rPr lang="pt-BR" sz="2500" b="1" dirty="0">
                <a:ln w="3175" cmpd="sng">
                  <a:noFill/>
                </a:ln>
                <a:solidFill>
                  <a:srgbClr val="000099"/>
                </a:solidFill>
                <a:latin typeface="Arial Narrow" panose="020B0606020202030204" pitchFamily="34" charset="0"/>
                <a:ea typeface="+mj-ea"/>
                <a:cs typeface="+mj-cs"/>
              </a:rPr>
              <a:t>retratos</a:t>
            </a:r>
            <a:r>
              <a:rPr lang="pt-BR" sz="2500" dirty="0">
                <a:ln w="3175" cmpd="sng">
                  <a:noFill/>
                </a:ln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rPr>
              <a:t> de heróis </a:t>
            </a:r>
            <a:r>
              <a:rPr lang="pt-BR" sz="2500" u="sng" dirty="0">
                <a:ln w="3175" cmpd="sng">
                  <a:noFill/>
                </a:ln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rPr>
              <a:t>rebeldes</a:t>
            </a:r>
            <a:r>
              <a:rPr lang="pt-BR" sz="2500" dirty="0">
                <a:ln w="3175" cmpd="sng">
                  <a:noFill/>
                </a:ln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rPr>
              <a:t>, </a:t>
            </a:r>
            <a:r>
              <a:rPr lang="pt-BR" sz="2500" dirty="0">
                <a:ln w="3175" cmpd="sng">
                  <a:noFill/>
                </a:ln>
                <a:solidFill>
                  <a:srgbClr val="000099"/>
                </a:solidFill>
                <a:latin typeface="Arial Narrow" panose="020B0606020202030204" pitchFamily="34" charset="0"/>
                <a:ea typeface="+mj-ea"/>
                <a:cs typeface="+mj-cs"/>
              </a:rPr>
              <a:t>à margem social. Os românticos</a:t>
            </a:r>
            <a:r>
              <a:rPr lang="pt-BR" sz="2500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</a:rPr>
              <a:t> </a:t>
            </a:r>
            <a:r>
              <a:rPr lang="pt-BR" sz="2500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viam seu trabalho como uma forma de </a:t>
            </a:r>
            <a:r>
              <a:rPr lang="pt-BR" sz="2500" b="1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promover a mudança</a:t>
            </a:r>
            <a:r>
              <a:rPr lang="pt-BR" sz="2500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2200" dirty="0">
              <a:ln w="3175" cmpd="sng">
                <a:noFill/>
              </a:ln>
              <a:solidFill>
                <a:srgbClr val="333333"/>
              </a:solidFill>
              <a:latin typeface="Arial Narrow" panose="020B0606020202030204" pitchFamily="34" charset="0"/>
              <a:ea typeface="+mj-ea"/>
              <a:cs typeface="+mj-cs"/>
            </a:endParaRP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500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Por esse motivo, a </a:t>
            </a:r>
            <a:r>
              <a:rPr lang="pt-BR" sz="2500" b="1" dirty="0">
                <a:ln w="3175" cmpd="sng">
                  <a:noFill/>
                </a:ln>
                <a:solidFill>
                  <a:srgbClr val="000099"/>
                </a:solidFill>
                <a:latin typeface="Arial Narrow" panose="020B0606020202030204" pitchFamily="34" charset="0"/>
                <a:ea typeface="+mj-ea"/>
                <a:cs typeface="+mj-cs"/>
              </a:rPr>
              <a:t>Arte Romântica </a:t>
            </a:r>
            <a:r>
              <a:rPr lang="pt-BR" sz="2500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retratava </a:t>
            </a:r>
            <a:r>
              <a:rPr lang="pt-BR" sz="2500" b="1" dirty="0">
                <a:ln w="3175" cmpd="sng">
                  <a:noFill/>
                </a:ln>
                <a:solidFill>
                  <a:srgbClr val="CC0099"/>
                </a:solidFill>
                <a:latin typeface="Arial Narrow" panose="020B0606020202030204" pitchFamily="34" charset="0"/>
                <a:ea typeface="+mj-ea"/>
                <a:cs typeface="+mj-cs"/>
              </a:rPr>
              <a:t>injustiças sociais e </a:t>
            </a:r>
            <a:r>
              <a:rPr lang="pt-BR" sz="2500" b="1" dirty="0">
                <a:ln w="3175" cmpd="sng">
                  <a:noFill/>
                </a:ln>
                <a:solidFill>
                  <a:srgbClr val="00A249"/>
                </a:solidFill>
                <a:latin typeface="Arial Narrow" panose="020B0606020202030204" pitchFamily="34" charset="0"/>
                <a:ea typeface="+mj-ea"/>
                <a:cs typeface="+mj-cs"/>
              </a:rPr>
              <a:t>opressões políticas </a:t>
            </a:r>
            <a:r>
              <a:rPr lang="pt-BR" sz="2500" dirty="0">
                <a:ln w="3175" cmpd="sng">
                  <a:noFill/>
                </a:ln>
                <a:solidFill>
                  <a:srgbClr val="333333"/>
                </a:solidFill>
                <a:latin typeface="Arial Narrow" panose="020B0606020202030204" pitchFamily="34" charset="0"/>
                <a:ea typeface="+mj-ea"/>
                <a:cs typeface="+mj-cs"/>
              </a:rPr>
              <a:t>da época.</a:t>
            </a:r>
          </a:p>
          <a:p>
            <a:pPr algn="just"/>
            <a:br>
              <a:rPr lang="pt-BR" sz="2800" b="1" dirty="0">
                <a:ln w="3175" cmpd="sng">
                  <a:noFill/>
                </a:ln>
                <a:solidFill>
                  <a:srgbClr val="404040"/>
                </a:solidFill>
                <a:latin typeface="Arial Narrow" panose="020B0606020202030204" pitchFamily="34" charset="0"/>
                <a:ea typeface="+mj-ea"/>
                <a:cs typeface="+mj-cs"/>
              </a:rPr>
            </a:br>
            <a:endParaRPr lang="pt-BR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7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0785C-C22C-4125-BEEE-8E81AFFE8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360" y="188640"/>
            <a:ext cx="8435280" cy="1143000"/>
          </a:xfr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glow rad="444500">
              <a:srgbClr val="FF0066">
                <a:alpha val="49804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96850" h="63500"/>
          </a:sp3d>
        </p:spPr>
        <p:txBody>
          <a:bodyPr/>
          <a:lstStyle/>
          <a:p>
            <a:r>
              <a:rPr lang="pt-BR" b="1" dirty="0"/>
              <a:t>ORIGENS DO ROMANTISMO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11F263-51CB-4A9C-9157-266D76948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484784"/>
            <a:ext cx="8928992" cy="4997152"/>
          </a:xfrm>
          <a:solidFill>
            <a:schemeClr val="bg1"/>
          </a:solidFill>
        </p:spPr>
        <p:txBody>
          <a:bodyPr/>
          <a:lstStyle/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Surge </a:t>
            </a:r>
            <a:r>
              <a:rPr lang="pt-BR" b="1" u="sng" dirty="0">
                <a:solidFill>
                  <a:srgbClr val="333333"/>
                </a:solidFill>
                <a:latin typeface="Arial Narrow" panose="020B0606020202030204" pitchFamily="34" charset="0"/>
              </a:rPr>
              <a:t>no fim do século XVII</a:t>
            </a: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I e </a:t>
            </a:r>
            <a:r>
              <a:rPr lang="pt-BR" b="1" u="sng" dirty="0">
                <a:solidFill>
                  <a:srgbClr val="333333"/>
                </a:solidFill>
                <a:latin typeface="Arial Narrow" panose="020B0606020202030204" pitchFamily="34" charset="0"/>
              </a:rPr>
              <a:t>início do século XIX</a:t>
            </a: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,  em 1836.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2500" b="1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/>
            <a:endParaRPr lang="pt-BR" sz="800" b="1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Desenvolve-se na Europa - momento histórico </a:t>
            </a:r>
            <a:r>
              <a:rPr lang="pt-BR" b="1" dirty="0">
                <a:solidFill>
                  <a:srgbClr val="333333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político, filosófico, artístico-cultural</a:t>
            </a:r>
            <a:r>
              <a:rPr lang="pt-BR" dirty="0">
                <a:solidFill>
                  <a:srgbClr val="333333"/>
                </a:solidFill>
                <a:latin typeface="Arial Narrow" panose="020B0606020202030204" pitchFamily="34" charset="0"/>
              </a:rPr>
              <a:t> </a:t>
            </a: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marcado pela </a:t>
            </a:r>
            <a:r>
              <a:rPr lang="pt-BR" b="1" u="sng" dirty="0">
                <a:solidFill>
                  <a:srgbClr val="7030A0"/>
                </a:solidFill>
                <a:latin typeface="Arial Narrow" panose="020B0606020202030204" pitchFamily="34" charset="0"/>
              </a:rPr>
              <a:t>ascensão da burguesia</a:t>
            </a:r>
            <a:r>
              <a:rPr lang="pt-BR" b="1" dirty="0">
                <a:solidFill>
                  <a:srgbClr val="7030A0"/>
                </a:solidFill>
                <a:latin typeface="Arial Narrow" panose="020B0606020202030204" pitchFamily="34" charset="0"/>
              </a:rPr>
              <a:t> </a:t>
            </a: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e dos ideais da </a:t>
            </a:r>
            <a:r>
              <a:rPr lang="pt-BR" b="1" dirty="0">
                <a:solidFill>
                  <a:srgbClr val="00B050"/>
                </a:solidFill>
                <a:latin typeface="Arial Narrow" panose="020B0606020202030204" pitchFamily="34" charset="0"/>
                <a:hlinkClick r:id="rId2" tooltip="Ler mais sobre Revolução Frances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Revolução Francesa</a:t>
            </a: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 de </a:t>
            </a:r>
            <a:r>
              <a:rPr lang="pt-BR" b="1" dirty="0">
                <a:solidFill>
                  <a:srgbClr val="FF0000"/>
                </a:solidFill>
                <a:latin typeface="Arial Narrow" panose="020B0606020202030204" pitchFamily="34" charset="0"/>
              </a:rPr>
              <a:t>igualdade</a:t>
            </a: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, </a:t>
            </a:r>
            <a:r>
              <a:rPr lang="pt-BR" b="1" dirty="0">
                <a:solidFill>
                  <a:srgbClr val="0070C0"/>
                </a:solidFill>
                <a:latin typeface="Arial Narrow" panose="020B0606020202030204" pitchFamily="34" charset="0"/>
              </a:rPr>
              <a:t>liberdade</a:t>
            </a: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 e </a:t>
            </a:r>
            <a:r>
              <a:rPr lang="pt-BR" b="1" dirty="0">
                <a:solidFill>
                  <a:srgbClr val="CC0099"/>
                </a:solidFill>
                <a:latin typeface="Arial Narrow" panose="020B0606020202030204" pitchFamily="34" charset="0"/>
              </a:rPr>
              <a:t>fraternidade</a:t>
            </a:r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br>
              <a:rPr lang="pt-BR" dirty="0">
                <a:solidFill>
                  <a:srgbClr val="333333"/>
                </a:solidFill>
                <a:latin typeface="Roboto Slab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3910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36901-4827-44BA-BB7B-535189333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390" y="188640"/>
            <a:ext cx="5126785" cy="630786"/>
          </a:xfr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anchor="ctr">
            <a:noAutofit/>
          </a:bodyPr>
          <a:lstStyle/>
          <a:p>
            <a:br>
              <a:rPr lang="pt-BR" sz="2800" b="1" dirty="0">
                <a:solidFill>
                  <a:srgbClr val="404040"/>
                </a:solidFill>
                <a:latin typeface="Open Sans"/>
              </a:rPr>
            </a:br>
            <a:br>
              <a:rPr lang="pt-BR" sz="2800" b="1" dirty="0">
                <a:solidFill>
                  <a:srgbClr val="404040"/>
                </a:solidFill>
                <a:latin typeface="Open Sans"/>
              </a:rPr>
            </a:br>
            <a:r>
              <a:rPr lang="pt-BR" sz="3600" b="1" dirty="0">
                <a:solidFill>
                  <a:srgbClr val="404040"/>
                </a:solidFill>
                <a:latin typeface="Open Sans"/>
              </a:rPr>
              <a:t>Foco na Imaginação</a:t>
            </a:r>
            <a:br>
              <a:rPr lang="pt-BR" sz="2800" b="1" dirty="0">
                <a:solidFill>
                  <a:srgbClr val="404040"/>
                </a:solidFill>
                <a:latin typeface="Open Sans"/>
              </a:rPr>
            </a:br>
            <a:br>
              <a:rPr lang="pt-BR" sz="2800" b="1" dirty="0">
                <a:solidFill>
                  <a:srgbClr val="404040"/>
                </a:solidFill>
                <a:latin typeface="Open Sans"/>
              </a:rPr>
            </a:br>
            <a:endParaRPr lang="pt-BR" sz="2800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91D0FD2-A45E-404D-97B2-759047000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1520" y="1556792"/>
            <a:ext cx="5126785" cy="4536504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Como o Romantismo  representa a fuga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dos valores da época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, os pensadores e artistas sempre recorriam </a:t>
            </a:r>
            <a:r>
              <a:rPr lang="pt-BR" sz="2400" b="1" dirty="0">
                <a:solidFill>
                  <a:srgbClr val="333333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à imaginação em suas obras.</a:t>
            </a:r>
          </a:p>
          <a:p>
            <a:endParaRPr lang="pt-BR" sz="2400" dirty="0">
              <a:solidFill>
                <a:srgbClr val="333333"/>
              </a:solidFill>
              <a:highlight>
                <a:srgbClr val="FFFF00"/>
              </a:highlight>
              <a:latin typeface="Arial Narrow" panose="020B060602020203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Na literatura, o objetivo não era descrever o mundo como ele é,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mas sim como ele poderia ser.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565037-42F1-40FC-8EA0-B6BC1764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255" y="1412776"/>
            <a:ext cx="3299225" cy="439896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glow rad="762000">
              <a:schemeClr val="accent3">
                <a:lumMod val="40000"/>
                <a:lumOff val="6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918229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3E3CED3-8830-45C9-8D6C-F4ECADD4F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07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2D7449-0438-48B4-BAB2-78F69CD244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71" r="1" b="26851"/>
          <a:stretch/>
        </p:blipFill>
        <p:spPr>
          <a:xfrm>
            <a:off x="261620" y="350556"/>
            <a:ext cx="8657084" cy="6030772"/>
          </a:xfrm>
          <a:prstGeom prst="rect">
            <a:avLst/>
          </a:prstGeom>
          <a:ln>
            <a:noFill/>
          </a:ln>
          <a:effectLst>
            <a:glow rad="711200">
              <a:schemeClr val="accent1">
                <a:alpha val="69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F2D62A-C66C-42DF-8C05-99B0B1A8B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458" y="350556"/>
            <a:ext cx="8657084" cy="6156888"/>
          </a:xfrm>
          <a:prstGeom prst="rect">
            <a:avLst/>
          </a:prstGeom>
          <a:noFill/>
          <a:ln w="25400" cap="flat">
            <a:solidFill>
              <a:srgbClr val="F8BE65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53274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livro, texto&#10;&#10;Descrição gerada automaticamente">
            <a:extLst>
              <a:ext uri="{FF2B5EF4-FFF2-40B4-BE49-F238E27FC236}">
                <a16:creationId xmlns:a16="http://schemas.microsoft.com/office/drawing/2014/main" id="{898C4E86-999B-45D5-93A5-7E1F98360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63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70EDB7C-A8F8-4F4D-9D79-A29711BF031F}"/>
              </a:ext>
            </a:extLst>
          </p:cNvPr>
          <p:cNvSpPr txBox="1"/>
          <p:nvPr/>
        </p:nvSpPr>
        <p:spPr>
          <a:xfrm>
            <a:off x="-31692" y="0"/>
            <a:ext cx="259228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rgbClr val="00206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A LIBERDADE GUIANDO O POVO</a:t>
            </a:r>
          </a:p>
          <a:p>
            <a:pPr algn="just"/>
            <a:r>
              <a:rPr lang="pt-BR" sz="1200" b="1" dirty="0" err="1">
                <a:solidFill>
                  <a:srgbClr val="00206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Eugéne</a:t>
            </a:r>
            <a:r>
              <a:rPr lang="pt-BR" sz="1200" b="1" dirty="0">
                <a:solidFill>
                  <a:srgbClr val="00206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 </a:t>
            </a:r>
            <a:r>
              <a:rPr lang="pt-BR" sz="1200" b="1" dirty="0" err="1">
                <a:solidFill>
                  <a:srgbClr val="00206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Delacroix</a:t>
            </a:r>
            <a:r>
              <a:rPr lang="pt-BR" sz="1200" b="1" dirty="0">
                <a:solidFill>
                  <a:srgbClr val="002060"/>
                </a:solidFill>
                <a:latin typeface="Amiri" panose="00000500000000000000" pitchFamily="2" charset="-78"/>
                <a:cs typeface="Amiri" panose="00000500000000000000" pitchFamily="2" charset="-78"/>
              </a:rPr>
              <a:t>  - Paris – XIX </a:t>
            </a:r>
          </a:p>
        </p:txBody>
      </p:sp>
    </p:spTree>
    <p:extLst>
      <p:ext uri="{BB962C8B-B14F-4D97-AF65-F5344CB8AC3E}">
        <p14:creationId xmlns:p14="http://schemas.microsoft.com/office/powerpoint/2010/main" val="396179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>
            <a:extLst>
              <a:ext uri="{FF2B5EF4-FFF2-40B4-BE49-F238E27FC236}">
                <a16:creationId xmlns:a16="http://schemas.microsoft.com/office/drawing/2014/main" id="{B8487654-A69D-4BF7-B719-408CB8F432F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-2701788" y="2069963"/>
            <a:ext cx="8867775" cy="29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ctr"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9000" b="1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ITC Zapf Chancery" pitchFamily="66" charset="0"/>
                <a:ea typeface="+mn-ea"/>
                <a:cs typeface="Arial" panose="020B0604020202020204" pitchFamily="34" charset="0"/>
              </a:rPr>
              <a:t>Romantismo</a:t>
            </a:r>
          </a:p>
        </p:txBody>
      </p:sp>
      <p:pic>
        <p:nvPicPr>
          <p:cNvPr id="2054" name="Picture 6" descr="delacroix26">
            <a:extLst>
              <a:ext uri="{FF2B5EF4-FFF2-40B4-BE49-F238E27FC236}">
                <a16:creationId xmlns:a16="http://schemas.microsoft.com/office/drawing/2014/main" id="{D6EB4597-D746-4019-AF3D-324F3F8A0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0"/>
            <a:ext cx="5511800" cy="685800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99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lick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E2D08D-7E86-4695-B1EC-9A3BF045D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  <a:solidFill>
            <a:srgbClr val="FF0066"/>
          </a:solidFill>
          <a:ln>
            <a:noFill/>
          </a:ln>
          <a:effectLst>
            <a:glow rad="1028700">
              <a:srgbClr val="FF66CC">
                <a:alpha val="4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endParaRPr lang="pt-BR" b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pt-BR" sz="4400" b="1" dirty="0">
                <a:solidFill>
                  <a:schemeClr val="bg1"/>
                </a:solidFill>
              </a:rPr>
              <a:t>IDEALIZAÇÃO DO AMOR E DA MULHER</a:t>
            </a:r>
          </a:p>
        </p:txBody>
      </p:sp>
    </p:spTree>
    <p:extLst>
      <p:ext uri="{BB962C8B-B14F-4D97-AF65-F5344CB8AC3E}">
        <p14:creationId xmlns:p14="http://schemas.microsoft.com/office/powerpoint/2010/main" val="90862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flor, árvore, grama, esporte&#10;&#10;Descrição gerada automaticamente">
            <a:extLst>
              <a:ext uri="{FF2B5EF4-FFF2-40B4-BE49-F238E27FC236}">
                <a16:creationId xmlns:a16="http://schemas.microsoft.com/office/drawing/2014/main" id="{15459F10-6201-4271-AD7E-2719E7B9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863" y="1052736"/>
            <a:ext cx="4568274" cy="5571067"/>
          </a:xfrm>
          <a:prstGeom prst="rect">
            <a:avLst/>
          </a:prstGeom>
          <a:solidFill>
            <a:srgbClr val="CC66FF"/>
          </a:solidFill>
          <a:ln>
            <a:noFill/>
          </a:ln>
          <a:effectLst>
            <a:glow rad="19050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888F701-378F-496E-BBB6-9313EA5F7827}"/>
              </a:ext>
            </a:extLst>
          </p:cNvPr>
          <p:cNvSpPr/>
          <p:nvPr/>
        </p:nvSpPr>
        <p:spPr>
          <a:xfrm>
            <a:off x="179512" y="116632"/>
            <a:ext cx="8784976" cy="800219"/>
          </a:xfrm>
          <a:prstGeom prst="rect">
            <a:avLst/>
          </a:prstGeo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5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lin ang="10800000" scaled="1"/>
            <a:tileRect/>
          </a:gradFill>
          <a:ln w="38100">
            <a:solidFill>
              <a:srgbClr val="00A249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algn="ctr">
              <a:spcBef>
                <a:spcPts val="530"/>
              </a:spcBef>
              <a:spcAft>
                <a:spcPts val="0"/>
              </a:spcAft>
            </a:pPr>
            <a:r>
              <a:rPr lang="pt-BR" sz="2300" dirty="0">
                <a:solidFill>
                  <a:srgbClr val="000000"/>
                </a:solidFill>
                <a:latin typeface="Garamound"/>
                <a:ea typeface="Times New Roman" panose="02020603050405020304" pitchFamily="18" charset="0"/>
                <a:cs typeface="Times New Roman" panose="02020603050405020304" pitchFamily="18" charset="0"/>
              </a:rPr>
              <a:t>IDEALIZAÇÃO DA MULHER: ENDEUSAMENTO E ASSOCIAÇÃO À </a:t>
            </a:r>
            <a:r>
              <a:rPr lang="pt-BR" sz="2300" b="1" dirty="0">
                <a:solidFill>
                  <a:srgbClr val="000000"/>
                </a:solidFill>
                <a:latin typeface="Garamound"/>
                <a:ea typeface="Times New Roman" panose="02020603050405020304" pitchFamily="18" charset="0"/>
                <a:cs typeface="Times New Roman" panose="02020603050405020304" pitchFamily="18" charset="0"/>
              </a:rPr>
              <a:t>FIGURA ANGELICAL</a:t>
            </a:r>
            <a:endParaRPr lang="pt-BR" sz="23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792BF14-506C-0075-0D5E-1874CEB1C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07009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32F3867-4CCD-A8C3-044E-F5C0DAB0B5CC}"/>
              </a:ext>
            </a:extLst>
          </p:cNvPr>
          <p:cNvSpPr txBox="1"/>
          <p:nvPr/>
        </p:nvSpPr>
        <p:spPr>
          <a:xfrm>
            <a:off x="22967" y="6381328"/>
            <a:ext cx="64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CABANEL, Alexandre. </a:t>
            </a:r>
            <a:r>
              <a:rPr lang="pt-BR" b="1" dirty="0" err="1"/>
              <a:t>Ophélia</a:t>
            </a:r>
            <a:r>
              <a:rPr lang="pt-BR" dirty="0"/>
              <a:t>, 1883.</a:t>
            </a:r>
          </a:p>
        </p:txBody>
      </p:sp>
    </p:spTree>
    <p:extLst>
      <p:ext uri="{BB962C8B-B14F-4D97-AF65-F5344CB8AC3E}">
        <p14:creationId xmlns:p14="http://schemas.microsoft.com/office/powerpoint/2010/main" val="3531661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A0E044F-A2D4-982C-023A-AFD073381157}"/>
              </a:ext>
            </a:extLst>
          </p:cNvPr>
          <p:cNvSpPr txBox="1"/>
          <p:nvPr/>
        </p:nvSpPr>
        <p:spPr>
          <a:xfrm>
            <a:off x="251520" y="980728"/>
            <a:ext cx="8640960" cy="54999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dirty="0"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Constitui-se no princípio fundamental da </a:t>
            </a:r>
            <a:r>
              <a:rPr lang="pt-BR" sz="2500" b="1" dirty="0"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Arte Romântica</a:t>
            </a:r>
            <a:r>
              <a:rPr lang="pt-BR" sz="2500" dirty="0"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  <a:p>
            <a:pPr algn="just">
              <a:lnSpc>
                <a:spcPct val="200000"/>
              </a:lnSpc>
            </a:pPr>
            <a:endParaRPr lang="pt-BR" sz="1400" dirty="0">
              <a:latin typeface="Aptos" panose="020B0004020202020204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just">
              <a:lnSpc>
                <a:spcPct val="200000"/>
              </a:lnSpc>
            </a:pPr>
            <a:endParaRPr lang="pt-BR" sz="1400" dirty="0">
              <a:latin typeface="Aptos" panose="020B0004020202020204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dirty="0"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 promessa de um novo mundo ou a insatisfação com a desilusão leva o artista </a:t>
            </a:r>
            <a:r>
              <a:rPr lang="pt-BR" sz="2500" b="1" u="sng" dirty="0">
                <a:solidFill>
                  <a:srgbClr val="0E868C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 imaginar outra realidade</a:t>
            </a:r>
            <a:r>
              <a:rPr lang="pt-BR" sz="2500" dirty="0"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, </a:t>
            </a:r>
            <a:r>
              <a:rPr lang="pt-BR" sz="2500" b="1" dirty="0">
                <a:solidFill>
                  <a:srgbClr val="C0000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perfeita</a:t>
            </a:r>
            <a:r>
              <a:rPr lang="pt-BR" sz="2500" b="1" dirty="0">
                <a:solidFill>
                  <a:srgbClr val="3049E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, planejada, </a:t>
            </a:r>
            <a:r>
              <a:rPr lang="pt-BR" sz="2500" b="1" dirty="0">
                <a:solidFill>
                  <a:srgbClr val="00206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de forma </a:t>
            </a:r>
            <a:r>
              <a:rPr lang="pt-BR" sz="2500" b="1" dirty="0">
                <a:solidFill>
                  <a:srgbClr val="C0000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IDEAL. </a:t>
            </a:r>
          </a:p>
          <a:p>
            <a:pPr algn="just">
              <a:lnSpc>
                <a:spcPct val="200000"/>
              </a:lnSpc>
            </a:pPr>
            <a:endParaRPr lang="pt-BR" sz="1400" b="1" dirty="0">
              <a:solidFill>
                <a:srgbClr val="C00000"/>
              </a:solidFill>
              <a:latin typeface="Aptos" panose="020B0004020202020204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algn="just">
              <a:lnSpc>
                <a:spcPct val="200000"/>
              </a:lnSpc>
            </a:pPr>
            <a:endParaRPr lang="pt-BR" sz="1400" b="1" dirty="0">
              <a:solidFill>
                <a:srgbClr val="C00000"/>
              </a:solidFill>
              <a:latin typeface="Aptos" panose="020B0004020202020204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500" dirty="0"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Esse processo ocorre com relação </a:t>
            </a:r>
            <a:r>
              <a:rPr lang="pt-BR" sz="2500" b="1" dirty="0">
                <a:solidFill>
                  <a:srgbClr val="00330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à mulher</a:t>
            </a:r>
            <a:r>
              <a:rPr lang="pt-BR" sz="2500" b="1" dirty="0">
                <a:solidFill>
                  <a:srgbClr val="C0000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, </a:t>
            </a:r>
            <a:r>
              <a:rPr lang="pt-BR" sz="2500" b="1" dirty="0">
                <a:solidFill>
                  <a:srgbClr val="3049E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ao amor</a:t>
            </a:r>
            <a:r>
              <a:rPr lang="pt-BR" sz="2500" b="1" dirty="0">
                <a:solidFill>
                  <a:srgbClr val="C0000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, </a:t>
            </a:r>
            <a:r>
              <a:rPr lang="pt-BR" sz="2500" b="1" dirty="0">
                <a:solidFill>
                  <a:srgbClr val="990099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aos heróis</a:t>
            </a:r>
            <a:r>
              <a:rPr lang="pt-BR" sz="2500" b="1" dirty="0">
                <a:solidFill>
                  <a:srgbClr val="C0000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, </a:t>
            </a:r>
            <a:r>
              <a:rPr lang="pt-BR" sz="2500" b="1" dirty="0">
                <a:solidFill>
                  <a:srgbClr val="00660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à natureza </a:t>
            </a:r>
            <a:r>
              <a:rPr lang="pt-BR" sz="2500" b="1" dirty="0">
                <a:solidFill>
                  <a:srgbClr val="C0000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e </a:t>
            </a:r>
            <a:r>
              <a:rPr lang="pt-BR" sz="2500" b="1" dirty="0">
                <a:solidFill>
                  <a:srgbClr val="3049E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à nação</a:t>
            </a:r>
            <a:r>
              <a:rPr lang="pt-BR" sz="2500" b="1" dirty="0">
                <a:solidFill>
                  <a:srgbClr val="C00000"/>
                </a:solidFill>
                <a:latin typeface="Aptos" panose="020B0004020202020204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CE31623-BCB9-4494-3FB6-2EBC049477D5}"/>
              </a:ext>
            </a:extLst>
          </p:cNvPr>
          <p:cNvSpPr txBox="1"/>
          <p:nvPr/>
        </p:nvSpPr>
        <p:spPr>
          <a:xfrm>
            <a:off x="1241630" y="148713"/>
            <a:ext cx="6804756" cy="646331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3049E0"/>
                </a:solidFill>
              </a:rPr>
              <a:t>  IDEALIZAÇÃO </a:t>
            </a:r>
          </a:p>
        </p:txBody>
      </p:sp>
    </p:spTree>
    <p:extLst>
      <p:ext uri="{BB962C8B-B14F-4D97-AF65-F5344CB8AC3E}">
        <p14:creationId xmlns:p14="http://schemas.microsoft.com/office/powerpoint/2010/main" val="281609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FF99C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Text Box 11">
            <a:extLst>
              <a:ext uri="{FF2B5EF4-FFF2-40B4-BE49-F238E27FC236}">
                <a16:creationId xmlns:a16="http://schemas.microsoft.com/office/drawing/2014/main" id="{9D19A209-389E-422E-8096-E3F97F3C7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31750"/>
            <a:ext cx="9144000" cy="6971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CC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Todas as Cartas de Amor são Ridículas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(Álvaro de Campos)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Todas as cartas de amor são Ridículas.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Não seriam cartas de amor se não fossem Ridículas.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Também escrevi em meu tempo cartas de amor, 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 as outras,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altLang="pt-BR" sz="2400" b="1" noProof="0" dirty="0">
                <a:solidFill>
                  <a:srgbClr val="000000"/>
                </a:solidFill>
              </a:rPr>
              <a:t>R</a:t>
            </a:r>
            <a:r>
              <a:rPr lang="pt-BR" altLang="pt-BR" sz="2400" b="1" dirty="0">
                <a:solidFill>
                  <a:srgbClr val="000000"/>
                </a:solidFill>
              </a:rPr>
              <a:t>i</a:t>
            </a:r>
            <a:r>
              <a:rPr kumimoji="0" lang="pt-BR" alt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díc</a:t>
            </a:r>
            <a:r>
              <a:rPr lang="pt-BR" altLang="pt-BR" sz="2400" b="1" dirty="0" err="1">
                <a:solidFill>
                  <a:srgbClr val="000000"/>
                </a:solidFill>
              </a:rPr>
              <a:t>ula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s.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cartas de amor, se há amor, 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Têm de ser Ridículas.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Mas, </a:t>
            </a:r>
            <a:r>
              <a:rPr lang="pt-BR" altLang="pt-BR" sz="2400" b="1" dirty="0">
                <a:solidFill>
                  <a:srgbClr val="000000"/>
                </a:solidFill>
              </a:rPr>
              <a:t>afinal, só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criaturas que nunca escreveram 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lang="pt-BR" altLang="pt-BR" sz="2400" b="1" noProof="0" dirty="0">
                <a:solidFill>
                  <a:srgbClr val="000000"/>
                </a:solidFill>
              </a:rPr>
              <a:t>C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artas de amor é que são Ridículas.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A2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Quem me dera no tempo em que escrevia  </a:t>
            </a:r>
            <a:b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A2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A2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Sem dar por isso Cartas de amor Ridículas.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2400" b="1" dirty="0">
                <a:solidFill>
                  <a:srgbClr val="002060"/>
                </a:solidFill>
              </a:rPr>
              <a:t>A verdade é que hoje </a:t>
            </a:r>
            <a:r>
              <a:rPr kumimoji="0" lang="pt-BR" altLang="pt-BR" sz="24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minhas memórias  </a:t>
            </a:r>
            <a:b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Dessas cartas de amor é que são Ridículas.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(Todas as palavras esdrúxulas,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Como os sentimentos esdrúxulos,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b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São naturalmente Ridículas.)</a:t>
            </a:r>
          </a:p>
        </p:txBody>
      </p:sp>
    </p:spTree>
    <p:extLst>
      <p:ext uri="{BB962C8B-B14F-4D97-AF65-F5344CB8AC3E}">
        <p14:creationId xmlns:p14="http://schemas.microsoft.com/office/powerpoint/2010/main" val="420922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6EBD1-B0F3-7DEE-576B-FB8EA86B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008112"/>
          </a:xfrm>
          <a:solidFill>
            <a:schemeClr val="bg1"/>
          </a:solidFill>
        </p:spPr>
        <p:txBody>
          <a:bodyPr/>
          <a:lstStyle/>
          <a:p>
            <a:br>
              <a:rPr lang="pt-BR" dirty="0"/>
            </a:br>
            <a:r>
              <a:rPr lang="pt-BR" b="1" dirty="0">
                <a:solidFill>
                  <a:srgbClr val="C00000"/>
                </a:solidFill>
              </a:rPr>
              <a:t>Eu sei que vou te amar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DD7B4F-3BCA-01F0-BF5E-818D270A7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608512" cy="4525963"/>
          </a:xfrm>
          <a:solidFill>
            <a:schemeClr val="bg1"/>
          </a:solidFill>
        </p:spPr>
        <p:txBody>
          <a:bodyPr/>
          <a:lstStyle/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endParaRPr lang="pt-BR" sz="12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sei que vou te amar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toda minha vida eu vou te amar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 cada despedida eu vou te amar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Desesperadamente, eu sei que vou te amar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267196-135C-09CC-E9DA-4641BDCD2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09091" y="2204864"/>
            <a:ext cx="4038600" cy="3456384"/>
          </a:xfrm>
          <a:solidFill>
            <a:schemeClr val="bg1"/>
          </a:solidFill>
        </p:spPr>
        <p:txBody>
          <a:bodyPr/>
          <a:lstStyle/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endParaRPr lang="pt-BR" sz="12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 cada verso meu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Será pra te dizer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Que eu sei que vou te amar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toda minha vida</a:t>
            </a:r>
          </a:p>
        </p:txBody>
      </p:sp>
    </p:spTree>
    <p:extLst>
      <p:ext uri="{BB962C8B-B14F-4D97-AF65-F5344CB8AC3E}">
        <p14:creationId xmlns:p14="http://schemas.microsoft.com/office/powerpoint/2010/main" val="343669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3">
            <a:extLst>
              <a:ext uri="{FF2B5EF4-FFF2-40B4-BE49-F238E27FC236}">
                <a16:creationId xmlns:a16="http://schemas.microsoft.com/office/drawing/2014/main" id="{17D747C9-CB5F-44CD-95F0-D810485FC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133600"/>
            <a:ext cx="5761038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pt-BR" altLang="pt-BR" b="1"/>
          </a:p>
          <a:p>
            <a:pPr eaLnBrk="1" hangingPunct="1">
              <a:spcBef>
                <a:spcPct val="50000"/>
              </a:spcBef>
            </a:pPr>
            <a:endParaRPr lang="pt-BR" altLang="pt-BR" b="1"/>
          </a:p>
        </p:txBody>
      </p:sp>
      <p:sp>
        <p:nvSpPr>
          <p:cNvPr id="10244" name="Text Box 4">
            <a:extLst>
              <a:ext uri="{FF2B5EF4-FFF2-40B4-BE49-F238E27FC236}">
                <a16:creationId xmlns:a16="http://schemas.microsoft.com/office/drawing/2014/main" id="{515A6F5A-9855-42B4-B270-6692B1CCA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2276475"/>
            <a:ext cx="5905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/>
              <a:t>		</a:t>
            </a:r>
          </a:p>
        </p:txBody>
      </p:sp>
      <p:sp>
        <p:nvSpPr>
          <p:cNvPr id="10245" name="Text Box 5">
            <a:extLst>
              <a:ext uri="{FF2B5EF4-FFF2-40B4-BE49-F238E27FC236}">
                <a16:creationId xmlns:a16="http://schemas.microsoft.com/office/drawing/2014/main" id="{A0B10687-B95C-4730-AC90-F1AF2BE15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196975"/>
            <a:ext cx="720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0246" name="Text Box 6">
            <a:extLst>
              <a:ext uri="{FF2B5EF4-FFF2-40B4-BE49-F238E27FC236}">
                <a16:creationId xmlns:a16="http://schemas.microsoft.com/office/drawing/2014/main" id="{794B90C0-0ABF-48DF-A809-BEA73F366A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9700" y="1792288"/>
            <a:ext cx="49164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0247" name="Text Box 7">
            <a:extLst>
              <a:ext uri="{FF2B5EF4-FFF2-40B4-BE49-F238E27FC236}">
                <a16:creationId xmlns:a16="http://schemas.microsoft.com/office/drawing/2014/main" id="{091760C3-A56C-4A0F-A8F6-F967EFA2DF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410866"/>
            <a:ext cx="8280920" cy="5863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altLang="pt-BR" sz="1200" b="1" dirty="0">
              <a:latin typeface="Aptos" panose="020B0004020202020204" pitchFamily="34" charset="0"/>
              <a:cs typeface="Andalus" panose="02020603050405020304" pitchFamily="18" charset="-78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altLang="pt-BR" sz="2300" b="1" dirty="0">
                <a:latin typeface="Aptos" panose="020B0004020202020204" pitchFamily="34" charset="0"/>
                <a:cs typeface="Andalus" panose="02020603050405020304" pitchFamily="18" charset="-78"/>
              </a:rPr>
              <a:t>A palavra </a:t>
            </a:r>
            <a:r>
              <a:rPr lang="pt-BR" altLang="pt-BR" sz="2300" b="1" dirty="0">
                <a:solidFill>
                  <a:srgbClr val="CC0099"/>
                </a:solidFill>
                <a:latin typeface="Aptos" panose="020B0004020202020204" pitchFamily="34" charset="0"/>
                <a:cs typeface="Andalus" panose="02020603050405020304" pitchFamily="18" charset="-78"/>
              </a:rPr>
              <a:t>ROMÂNTICO</a:t>
            </a:r>
            <a:r>
              <a:rPr lang="pt-BR" altLang="pt-BR" sz="2300" b="1" dirty="0">
                <a:latin typeface="Aptos" panose="020B0004020202020204" pitchFamily="34" charset="0"/>
                <a:cs typeface="Andalus" panose="02020603050405020304" pitchFamily="18" charset="-78"/>
              </a:rPr>
              <a:t> associa-se a um conjunto de comportamentos: </a:t>
            </a:r>
            <a:r>
              <a:rPr lang="pt-BR" altLang="pt-BR" sz="2300" b="1" dirty="0">
                <a:solidFill>
                  <a:srgbClr val="FF0000"/>
                </a:solidFill>
                <a:latin typeface="Aptos" panose="020B0004020202020204" pitchFamily="34" charset="0"/>
                <a:cs typeface="Andalus" panose="02020603050405020304" pitchFamily="18" charset="-78"/>
              </a:rPr>
              <a:t>dar </a:t>
            </a:r>
            <a:r>
              <a:rPr lang="pt-BR" altLang="pt-BR" sz="2300" b="1" dirty="0">
                <a:latin typeface="Aptos" panose="020B0004020202020204" pitchFamily="34" charset="0"/>
                <a:cs typeface="Andalus" panose="02020603050405020304" pitchFamily="18" charset="-78"/>
              </a:rPr>
              <a:t>e </a:t>
            </a:r>
            <a:r>
              <a:rPr lang="pt-BR" altLang="pt-BR" sz="2300" b="1" dirty="0">
                <a:solidFill>
                  <a:srgbClr val="00B050"/>
                </a:solidFill>
                <a:latin typeface="Aptos" panose="020B0004020202020204" pitchFamily="34" charset="0"/>
                <a:cs typeface="Andalus" panose="02020603050405020304" pitchFamily="18" charset="-78"/>
              </a:rPr>
              <a:t>receber flores</a:t>
            </a:r>
            <a:r>
              <a:rPr lang="pt-BR" altLang="pt-BR" sz="2300" b="1" dirty="0">
                <a:latin typeface="Aptos" panose="020B0004020202020204" pitchFamily="34" charset="0"/>
                <a:cs typeface="Andalus" panose="02020603050405020304" pitchFamily="18" charset="-78"/>
              </a:rPr>
              <a:t>, gostar de poesia, emocionar-se facilmente. </a:t>
            </a:r>
          </a:p>
          <a:p>
            <a:pPr marL="342900" indent="-342900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altLang="pt-BR" sz="2400" b="1" dirty="0">
              <a:latin typeface="Aptos" panose="020B0004020202020204" pitchFamily="34" charset="0"/>
              <a:cs typeface="Andalus" panose="02020603050405020304" pitchFamily="18" charset="-78"/>
            </a:endParaRPr>
          </a:p>
          <a:p>
            <a:pPr marL="342900" indent="-342900" algn="just" eaLnBrk="1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altLang="pt-BR" sz="2300" b="1" dirty="0">
                <a:latin typeface="Arial Narrow" panose="020B0606020202030204" pitchFamily="34" charset="0"/>
                <a:cs typeface="Andalus" panose="02020603050405020304" pitchFamily="18" charset="-78"/>
              </a:rPr>
              <a:t>Esse tipo de romantismo </a:t>
            </a:r>
            <a:r>
              <a:rPr lang="pt-BR" altLang="pt-BR" sz="2300" b="1" dirty="0">
                <a:solidFill>
                  <a:srgbClr val="3049E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difere</a:t>
            </a:r>
            <a:r>
              <a:rPr lang="pt-BR" altLang="pt-BR" sz="2300" b="1" dirty="0">
                <a:latin typeface="Arial Narrow" panose="020B0606020202030204" pitchFamily="34" charset="0"/>
                <a:cs typeface="Andalus" panose="02020603050405020304" pitchFamily="18" charset="-78"/>
              </a:rPr>
              <a:t> do </a:t>
            </a:r>
            <a:r>
              <a:rPr lang="pt-BR" altLang="pt-BR" sz="2300" b="1" dirty="0">
                <a:solidFill>
                  <a:schemeClr val="accent6">
                    <a:lumMod val="75000"/>
                  </a:schemeClr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ROMANTISMO NA ARTE &gt; arte</a:t>
            </a:r>
            <a:r>
              <a:rPr lang="pt-BR" altLang="pt-BR" sz="2300" b="1" dirty="0">
                <a:latin typeface="Arial Narrow" panose="020B0606020202030204" pitchFamily="34" charset="0"/>
                <a:cs typeface="Andalus" panose="02020603050405020304" pitchFamily="18" charset="-78"/>
              </a:rPr>
              <a:t> do século XIX que representa os </a:t>
            </a:r>
            <a:r>
              <a:rPr lang="pt-BR" altLang="pt-BR" sz="2300" b="1" u="sng" dirty="0">
                <a:solidFill>
                  <a:srgbClr val="FF0000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anseios da burguesia</a:t>
            </a:r>
            <a:r>
              <a:rPr lang="pt-BR" altLang="pt-BR" sz="2300" b="1" u="sng" dirty="0">
                <a:latin typeface="Arial Narrow" panose="020B0606020202030204" pitchFamily="34" charset="0"/>
                <a:cs typeface="Andalus" panose="02020603050405020304" pitchFamily="18" charset="-78"/>
              </a:rPr>
              <a:t>, classe social que havia </a:t>
            </a:r>
            <a:r>
              <a:rPr lang="pt-BR" altLang="pt-BR" sz="2300" b="1" u="sng" dirty="0">
                <a:solidFill>
                  <a:srgbClr val="00A249"/>
                </a:solidFill>
                <a:latin typeface="Arial Narrow" panose="020B0606020202030204" pitchFamily="34" charset="0"/>
                <a:cs typeface="Andalus" panose="02020603050405020304" pitchFamily="18" charset="-78"/>
              </a:rPr>
              <a:t>chegado ao poder na França.</a:t>
            </a:r>
          </a:p>
          <a:p>
            <a:pPr algn="just" eaLnBrk="1" hangingPunct="1">
              <a:lnSpc>
                <a:spcPct val="150000"/>
              </a:lnSpc>
              <a:spcBef>
                <a:spcPts val="0"/>
              </a:spcBef>
            </a:pPr>
            <a:endParaRPr lang="pt-BR" altLang="pt-BR" sz="2400" b="1" dirty="0">
              <a:latin typeface="Aptos" panose="020B0004020202020204" pitchFamily="34" charset="0"/>
              <a:cs typeface="Andalus" panose="02020603050405020304" pitchFamily="18" charset="-78"/>
            </a:endParaRPr>
          </a:p>
          <a:p>
            <a:pPr marL="457200" indent="-457200" algn="just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altLang="pt-BR" sz="2600" dirty="0">
                <a:latin typeface="Aptos" panose="020B0004020202020204" pitchFamily="34" charset="0"/>
                <a:cs typeface="Andalus" panose="02020603050405020304" pitchFamily="18" charset="-78"/>
              </a:rPr>
              <a:t>Estudar a literatura desse período significa conhecer uma nova forma </a:t>
            </a:r>
            <a:r>
              <a:rPr lang="pt-BR" altLang="pt-BR" sz="2600" b="1" dirty="0">
                <a:solidFill>
                  <a:schemeClr val="accent4">
                    <a:lumMod val="75000"/>
                  </a:schemeClr>
                </a:solidFill>
                <a:latin typeface="Aptos" panose="020B0004020202020204" pitchFamily="34" charset="0"/>
                <a:cs typeface="Andalus" panose="02020603050405020304" pitchFamily="18" charset="-78"/>
              </a:rPr>
              <a:t>de ver e </a:t>
            </a:r>
            <a:r>
              <a:rPr lang="pt-BR" altLang="pt-BR" sz="2600" b="1" dirty="0">
                <a:solidFill>
                  <a:srgbClr val="CC0099"/>
                </a:solidFill>
                <a:latin typeface="Aptos" panose="020B0004020202020204" pitchFamily="34" charset="0"/>
                <a:cs typeface="Andalus" panose="02020603050405020304" pitchFamily="18" charset="-78"/>
              </a:rPr>
              <a:t>sentir</a:t>
            </a:r>
            <a:r>
              <a:rPr lang="pt-BR" altLang="pt-BR" sz="2600" b="1" dirty="0">
                <a:solidFill>
                  <a:schemeClr val="accent4">
                    <a:lumMod val="75000"/>
                  </a:schemeClr>
                </a:solidFill>
                <a:latin typeface="Aptos" panose="020B0004020202020204" pitchFamily="34" charset="0"/>
                <a:cs typeface="Andalus" panose="02020603050405020304" pitchFamily="18" charset="-78"/>
              </a:rPr>
              <a:t> </a:t>
            </a:r>
            <a:r>
              <a:rPr lang="pt-BR" altLang="pt-BR" sz="2600" dirty="0">
                <a:latin typeface="Aptos" panose="020B0004020202020204" pitchFamily="34" charset="0"/>
                <a:cs typeface="Andalus" panose="02020603050405020304" pitchFamily="18" charset="-78"/>
              </a:rPr>
              <a:t>o mundo.</a:t>
            </a:r>
          </a:p>
          <a:p>
            <a:pPr marL="457200" indent="-457200" algn="just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pt-BR" altLang="pt-BR" sz="2600" b="1" dirty="0">
              <a:latin typeface="Aptos" panose="020B0004020202020204" pitchFamily="34" charset="0"/>
              <a:cs typeface="Andalus" panose="02020603050405020304" pitchFamily="18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D6EBD1-B0F3-7DEE-576B-FB8EA86B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1008112"/>
          </a:xfrm>
          <a:solidFill>
            <a:schemeClr val="bg1"/>
          </a:solidFill>
        </p:spPr>
        <p:txBody>
          <a:bodyPr/>
          <a:lstStyle/>
          <a:p>
            <a:br>
              <a:rPr lang="pt-BR" dirty="0"/>
            </a:br>
            <a:r>
              <a:rPr lang="pt-BR" b="1" dirty="0">
                <a:solidFill>
                  <a:srgbClr val="C00000"/>
                </a:solidFill>
              </a:rPr>
              <a:t>Eu sei que vou te amar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DD7B4F-3BCA-01F0-BF5E-818D270A7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38" y="1670074"/>
            <a:ext cx="4608512" cy="4525963"/>
          </a:xfrm>
          <a:solidFill>
            <a:schemeClr val="bg1"/>
          </a:solidFill>
        </p:spPr>
        <p:txBody>
          <a:bodyPr/>
          <a:lstStyle/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endParaRPr lang="pt-BR" sz="12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sei que vou chorar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cada ausência tua, eu vou chorar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 cada volta tua há de apagar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que essa tua ausência me causou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267196-135C-09CC-E9DA-4641BDCD2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32040" y="2060846"/>
            <a:ext cx="4038600" cy="3744418"/>
          </a:xfrm>
          <a:solidFill>
            <a:schemeClr val="bg1"/>
          </a:solidFill>
        </p:spPr>
        <p:txBody>
          <a:bodyPr/>
          <a:lstStyle/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endParaRPr lang="pt-BR" sz="1200" kern="1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Eu sei que vou sofrer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eterna desventura de viver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solidFill>
                  <a:srgbClr val="00009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espera de viver ao lado teu</a:t>
            </a:r>
          </a:p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pt-BR" sz="2600" b="1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Por toda minha vida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09BB6C-6509-A3CD-22DD-4ABDDA73C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248" y="6247547"/>
            <a:ext cx="3657917" cy="4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19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>
            <a:extLst>
              <a:ext uri="{FF2B5EF4-FFF2-40B4-BE49-F238E27FC236}">
                <a16:creationId xmlns:a16="http://schemas.microsoft.com/office/drawing/2014/main" id="{214077C5-ACCD-4747-85BB-B29DD68C8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133600"/>
            <a:ext cx="5761038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29D74C34-09AA-4A9E-A331-CAF7B41C6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2276475"/>
            <a:ext cx="5905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8197" name="Text Box 5">
            <a:extLst>
              <a:ext uri="{FF2B5EF4-FFF2-40B4-BE49-F238E27FC236}">
                <a16:creationId xmlns:a16="http://schemas.microsoft.com/office/drawing/2014/main" id="{EBF946C0-11BA-4388-85F2-6EFCA645E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196975"/>
            <a:ext cx="720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A7D8FF40-0EA8-4DE2-926A-706D9EB3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08" y="663178"/>
            <a:ext cx="7740442" cy="553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Amor I Love </a:t>
            </a:r>
            <a:r>
              <a:rPr kumimoji="0" lang="pt-BR" altLang="pt-BR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You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(Marisa Monte)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 Narrow" panose="020B0606020202030204" pitchFamily="34" charset="0"/>
              </a:rPr>
              <a:t>Deixa eu dizer que te amo</a:t>
            </a:r>
            <a:b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Deixa eu pensar em você</a:t>
            </a:r>
            <a:b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lang="pt-BR" altLang="pt-BR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Isso me acalma, me acolhe a alma</a:t>
            </a:r>
            <a:b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Isso me ajuda a viver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altLang="pt-BR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Hoje contei pras paredes</a:t>
            </a:r>
            <a:b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Coisas do meu coração</a:t>
            </a:r>
            <a:b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</a:br>
            <a:r>
              <a:rPr lang="pt-BR" altLang="pt-BR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Passei no tempo, caminhei nas horas</a:t>
            </a:r>
            <a:br>
              <a:rPr lang="pt-BR" altLang="pt-BR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</a:b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Mais do que passo a paixão</a:t>
            </a:r>
          </a:p>
        </p:txBody>
      </p:sp>
    </p:spTree>
    <p:extLst>
      <p:ext uri="{BB962C8B-B14F-4D97-AF65-F5344CB8AC3E}">
        <p14:creationId xmlns:p14="http://schemas.microsoft.com/office/powerpoint/2010/main" val="135035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Box 3">
            <a:extLst>
              <a:ext uri="{FF2B5EF4-FFF2-40B4-BE49-F238E27FC236}">
                <a16:creationId xmlns:a16="http://schemas.microsoft.com/office/drawing/2014/main" id="{214077C5-ACCD-4747-85BB-B29DD68C8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133600"/>
            <a:ext cx="5761038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29D74C34-09AA-4A9E-A331-CAF7B41C6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2276475"/>
            <a:ext cx="5905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8197" name="Text Box 5">
            <a:extLst>
              <a:ext uri="{FF2B5EF4-FFF2-40B4-BE49-F238E27FC236}">
                <a16:creationId xmlns:a16="http://schemas.microsoft.com/office/drawing/2014/main" id="{EBF946C0-11BA-4388-85F2-6EFCA645E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196975"/>
            <a:ext cx="720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A7D8FF40-0EA8-4DE2-926A-706D9EB3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5756" y="991163"/>
            <a:ext cx="4392488" cy="470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pt-BR" alt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É um espelho sem razão</a:t>
            </a:r>
            <a:b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Quer amor, fique aqui</a:t>
            </a:r>
          </a:p>
          <a:p>
            <a:pPr algn="ctr" eaLnBrk="1" hangingPunct="1">
              <a:lnSpc>
                <a:spcPct val="150000"/>
              </a:lnSpc>
            </a:pPr>
            <a:r>
              <a:rPr lang="pt-BR" altLang="pt-BR" sz="2400" b="1" dirty="0">
                <a:solidFill>
                  <a:schemeClr val="accent4">
                    <a:lumMod val="75000"/>
                  </a:schemeClr>
                </a:solidFill>
                <a:latin typeface="Arial Narrow" panose="020B0606020202030204" pitchFamily="34" charset="0"/>
              </a:rPr>
              <a:t>Deixa eu dizer que te amo</a:t>
            </a:r>
            <a:b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Deixa eu gostar de você</a:t>
            </a:r>
            <a:b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Isso me acalma, me acolhe a alma</a:t>
            </a:r>
            <a:b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Isso me ajuda a viver</a:t>
            </a:r>
          </a:p>
          <a:p>
            <a:pPr algn="ctr" eaLnBrk="1" hangingPunct="1">
              <a:lnSpc>
                <a:spcPct val="150000"/>
              </a:lnSpc>
            </a:pPr>
            <a:r>
              <a:rPr lang="pt-BR" altLang="pt-BR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Hoje contei pras paredes</a:t>
            </a:r>
            <a:b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400" dirty="0">
                <a:solidFill>
                  <a:prstClr val="black"/>
                </a:solidFill>
                <a:latin typeface="Arial Narrow" panose="020B0606020202030204" pitchFamily="34" charset="0"/>
              </a:rPr>
              <a:t>Coisas do meu coração"</a:t>
            </a:r>
          </a:p>
        </p:txBody>
      </p:sp>
    </p:spTree>
    <p:extLst>
      <p:ext uri="{BB962C8B-B14F-4D97-AF65-F5344CB8AC3E}">
        <p14:creationId xmlns:p14="http://schemas.microsoft.com/office/powerpoint/2010/main" val="268281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>
            <a:extLst>
              <a:ext uri="{FF2B5EF4-FFF2-40B4-BE49-F238E27FC236}">
                <a16:creationId xmlns:a16="http://schemas.microsoft.com/office/drawing/2014/main" id="{29D74C34-09AA-4A9E-A331-CAF7B41C6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2276475"/>
            <a:ext cx="5905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8197" name="Text Box 5">
            <a:extLst>
              <a:ext uri="{FF2B5EF4-FFF2-40B4-BE49-F238E27FC236}">
                <a16:creationId xmlns:a16="http://schemas.microsoft.com/office/drawing/2014/main" id="{EBF946C0-11BA-4388-85F2-6EFCA645EE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196975"/>
            <a:ext cx="720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A7D8FF40-0EA8-4DE2-926A-706D9EB36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113" y="669470"/>
            <a:ext cx="5184576" cy="54277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glow rad="546100">
              <a:schemeClr val="accent3">
                <a:lumMod val="40000"/>
                <a:lumOff val="60000"/>
              </a:schemeClr>
            </a:glow>
          </a:effec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Passei no tempo, caminhei nas horas</a:t>
            </a:r>
            <a:b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Mais do que passo a paixão</a:t>
            </a:r>
          </a:p>
          <a:p>
            <a:pPr algn="ctr" eaLnBrk="1" hangingPunct="1">
              <a:lnSpc>
                <a:spcPct val="150000"/>
              </a:lnSpc>
            </a:pPr>
            <a: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É o espelho sem razão</a:t>
            </a:r>
            <a:b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Quer amor, fique aqui</a:t>
            </a:r>
          </a:p>
          <a:p>
            <a:pPr algn="ctr" eaLnBrk="1" hangingPunct="1">
              <a:lnSpc>
                <a:spcPct val="150000"/>
              </a:lnSpc>
            </a:pPr>
            <a: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Meu peito agora dispara</a:t>
            </a:r>
            <a:b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Vivo em constante alegria</a:t>
            </a:r>
            <a:b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É o amor que está aqui</a:t>
            </a:r>
          </a:p>
          <a:p>
            <a:pPr algn="ctr" eaLnBrk="1" hangingPunct="1">
              <a:lnSpc>
                <a:spcPct val="150000"/>
              </a:lnSpc>
            </a:pPr>
            <a: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Amor I Love </a:t>
            </a:r>
            <a:r>
              <a:rPr lang="pt-BR" altLang="pt-BR" sz="2800" dirty="0" err="1">
                <a:solidFill>
                  <a:prstClr val="black"/>
                </a:solidFill>
                <a:latin typeface="Arial Narrow" panose="020B0606020202030204" pitchFamily="34" charset="0"/>
              </a:rPr>
              <a:t>You</a:t>
            </a:r>
            <a: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 (8x)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E4E5472-7BEC-4CC2-92DE-DF668E1A7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717032"/>
            <a:ext cx="2961895" cy="238014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FC81812-4982-4481-A826-231520DEC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502454"/>
            <a:ext cx="2961895" cy="2278380"/>
          </a:xfrm>
          <a:prstGeom prst="rect">
            <a:avLst/>
          </a:prstGeom>
          <a:ln>
            <a:noFill/>
          </a:ln>
          <a:effectLst>
            <a:glow rad="622300">
              <a:srgbClr val="FF0066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38448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3">
            <a:extLst>
              <a:ext uri="{FF2B5EF4-FFF2-40B4-BE49-F238E27FC236}">
                <a16:creationId xmlns:a16="http://schemas.microsoft.com/office/drawing/2014/main" id="{ACEB209E-5E34-4926-9DDF-4ACD8CFF7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133600"/>
            <a:ext cx="5761038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20" name="Text Box 4">
            <a:extLst>
              <a:ext uri="{FF2B5EF4-FFF2-40B4-BE49-F238E27FC236}">
                <a16:creationId xmlns:a16="http://schemas.microsoft.com/office/drawing/2014/main" id="{44F24674-AB7A-4240-8209-3D201C398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9613" y="2276475"/>
            <a:ext cx="5905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		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B7773F0E-33DE-4189-8DC7-B015B8F72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1196975"/>
            <a:ext cx="7200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22" name="Text Box 6">
            <a:extLst>
              <a:ext uri="{FF2B5EF4-FFF2-40B4-BE49-F238E27FC236}">
                <a16:creationId xmlns:a16="http://schemas.microsoft.com/office/drawing/2014/main" id="{3661F4BB-DB30-4866-B9F5-0BA5E15A46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1196975"/>
            <a:ext cx="5616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A5CF0A9D-55CB-4344-A0D9-46599827D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582" y="404664"/>
            <a:ext cx="8636836" cy="589142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eaLnBrk="1" latinLnBrk="0" hangingPunct="1">
              <a:lnSpc>
                <a:spcPct val="150000"/>
              </a:lnSpc>
              <a:buClrTx/>
              <a:buSzTx/>
              <a:buFontTx/>
              <a:buNone/>
              <a:tabLst/>
              <a:defRPr/>
            </a:pPr>
            <a: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  <a:t>"... tinha suspirado,</a:t>
            </a:r>
            <a:b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  <a:t>tinha beijado o papel devotamente!</a:t>
            </a:r>
            <a:b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  <a:t>Era a primeira vez que lhe escreviam aquelas sentimentalidades,</a:t>
            </a:r>
            <a:b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  <a:t>e o seu orgulho dilatava-se ao calor amoroso que saía delas,</a:t>
            </a:r>
            <a:b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  <a:t>como um corpo ressequido que se estira num banho tépido;</a:t>
            </a:r>
            <a:b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  <a:t>sentia um acréscimo de estima por si mesma,</a:t>
            </a:r>
            <a:b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  <a:t>e parecia-lhe que entrava enfim numa existência superiormente interessante,</a:t>
            </a:r>
            <a:b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  <a:t>onde cada hora tinha o seu encanto diferente,</a:t>
            </a:r>
            <a:b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  <a:t>cada passo condizia a um êxtase,</a:t>
            </a:r>
            <a:b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</a:br>
            <a: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  <a:t>e a alma se cobria de um luxo radioso de sensações!"</a:t>
            </a:r>
          </a:p>
          <a:p>
            <a:pPr marL="0" marR="0" lvl="0" indent="0" algn="ctr" defTabSz="914400" eaLnBrk="1" latinLnBrk="0" hangingPunct="1">
              <a:lnSpc>
                <a:spcPct val="150000"/>
              </a:lnSpc>
              <a:buClrTx/>
              <a:buSzTx/>
              <a:buFontTx/>
              <a:buNone/>
              <a:tabLst/>
              <a:defRPr/>
            </a:pPr>
            <a:r>
              <a:rPr lang="pt-BR" altLang="pt-BR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Amor I Love </a:t>
            </a:r>
            <a:r>
              <a:rPr lang="pt-BR" altLang="pt-BR" sz="22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You</a:t>
            </a:r>
            <a:r>
              <a:rPr lang="pt-BR" altLang="pt-BR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altLang="pt-BR" sz="2200" dirty="0">
                <a:solidFill>
                  <a:prstClr val="black"/>
                </a:solidFill>
                <a:latin typeface="Arial Narrow" panose="020B0606020202030204" pitchFamily="34" charset="0"/>
              </a:rPr>
              <a:t>(12x)</a:t>
            </a:r>
          </a:p>
        </p:txBody>
      </p:sp>
    </p:spTree>
    <p:extLst>
      <p:ext uri="{BB962C8B-B14F-4D97-AF65-F5344CB8AC3E}">
        <p14:creationId xmlns:p14="http://schemas.microsoft.com/office/powerpoint/2010/main" val="1593288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B46237D-1324-DE5F-4E12-2B69E35E88C2}"/>
              </a:ext>
            </a:extLst>
          </p:cNvPr>
          <p:cNvSpPr txBox="1"/>
          <p:nvPr/>
        </p:nvSpPr>
        <p:spPr>
          <a:xfrm>
            <a:off x="1259632" y="1196752"/>
            <a:ext cx="6624736" cy="40762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E868C"/>
            </a:solidFill>
          </a:ln>
          <a:effectLst>
            <a:glow rad="1041400">
              <a:schemeClr val="accent1">
                <a:alpha val="5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6000" b="1" dirty="0">
                <a:solidFill>
                  <a:srgbClr val="003300"/>
                </a:solidFill>
              </a:rPr>
              <a:t>ESTÉTICA ROMÂNTICA NO BRASIL</a:t>
            </a:r>
          </a:p>
        </p:txBody>
      </p:sp>
    </p:spTree>
    <p:extLst>
      <p:ext uri="{BB962C8B-B14F-4D97-AF65-F5344CB8AC3E}">
        <p14:creationId xmlns:p14="http://schemas.microsoft.com/office/powerpoint/2010/main" val="8835109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F0A7C58-B37D-4B82-8AC8-1DEAD5AA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32655"/>
            <a:ext cx="8568952" cy="633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71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">
            <a:extLst>
              <a:ext uri="{FF2B5EF4-FFF2-40B4-BE49-F238E27FC236}">
                <a16:creationId xmlns:a16="http://schemas.microsoft.com/office/drawing/2014/main" id="{78FCD0BF-725F-4780-8995-02E626F63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45BDE8CD-7ECE-46E8-B2CA-2C9B0A587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EF02E537-EA56-45A1-91D8-E890359B7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6264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83D21F69-67E8-4555-BF3D-10F4DEAB3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E6609A53-F506-4E7C-8281-2072CC835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2B25C7FF-3163-495D-957A-F03D83455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526" y="836712"/>
            <a:ext cx="8532948" cy="5816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Fuga da família real e da corte portuguesa para o Brasil em 1808;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srgbClr val="0033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Significativas reformas no arcabouço político, econômico, cultural e social do país;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srgbClr val="00A24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D. João VI projeta o Estado brasileiro: cria diversas instituições e serviços edificadores da autonomia nacional, a exemplo do Banco do Brasil.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srgbClr val="00A24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Abertura dos portos brasileiros ao livre comércio com o mundo - possibilitou </a:t>
            </a:r>
            <a:r>
              <a:rPr lang="pt-BR" altLang="pt-BR" sz="2400" b="1" dirty="0">
                <a:solidFill>
                  <a:srgbClr val="000099"/>
                </a:solidFill>
                <a:latin typeface="Arial Narrow" panose="020B0606020202030204" pitchFamily="34" charset="0"/>
              </a:rPr>
              <a:t>n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ovas inclinações culturais, de prevalência europeias. </a:t>
            </a: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800456-33FB-4724-99AC-C0A2BADA1051}"/>
              </a:ext>
            </a:extLst>
          </p:cNvPr>
          <p:cNvSpPr txBox="1"/>
          <p:nvPr/>
        </p:nvSpPr>
        <p:spPr>
          <a:xfrm>
            <a:off x="1935237" y="81504"/>
            <a:ext cx="5184217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CONTEXTO HISTÓRICO</a:t>
            </a: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70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2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2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6F6DC-2E3B-4E37-8CF0-3D3F13A3F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706090"/>
          </a:xfrm>
          <a:solidFill>
            <a:srgbClr val="FF99CC"/>
          </a:solidFill>
          <a:ln w="19050">
            <a:solidFill>
              <a:srgbClr val="00A249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CONTEXTO SOCIOCULTURAL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C12E65-2793-491C-AE74-59BCBBF56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1176747"/>
            <a:ext cx="8784976" cy="5472608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Realeza no Brasil:</a:t>
            </a:r>
            <a:r>
              <a:rPr lang="pt-BR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influencia autores na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divulgação da imagem nacional</a:t>
            </a:r>
            <a:r>
              <a:rPr lang="pt-BR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 promoção do </a:t>
            </a:r>
            <a:r>
              <a:rPr lang="pt-BR" sz="2400" b="1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sentimento de amor à pátria </a:t>
            </a:r>
            <a:r>
              <a:rPr lang="pt-BR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</a:t>
            </a:r>
            <a:r>
              <a:rPr lang="pt-BR" sz="2400" b="1" dirty="0">
                <a:solidFill>
                  <a:srgbClr val="00206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libertação das influências portuguesas</a:t>
            </a:r>
            <a:r>
              <a:rPr lang="pt-BR" sz="24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Resgate do índio e da natureza como símbolos do caráter nacional;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solidFill>
                  <a:srgbClr val="7030A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Influência dos textos de participantes das missões estrangeiras e da independência política;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Olhar poético idealizado da pátria (escritores vivendo na Europa) -  tom </a:t>
            </a:r>
            <a:r>
              <a:rPr lang="pt-BR" sz="2400" b="1" dirty="0">
                <a:highlight>
                  <a:srgbClr val="FFFF00"/>
                </a:highlight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exagerado da saudade </a:t>
            </a:r>
            <a:r>
              <a:rPr lang="pt-BR" sz="2400" b="1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à produção literária deste período;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Circulação de textos facilitada pela fundação da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Imprensa Régia</a:t>
            </a:r>
            <a:r>
              <a:rPr lang="pt-BR" sz="2400" b="1" dirty="0">
                <a:solidFill>
                  <a:srgbClr val="000099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400" b="1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Formação de um público leitor de perfil definido.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B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51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">
            <a:extLst>
              <a:ext uri="{FF2B5EF4-FFF2-40B4-BE49-F238E27FC236}">
                <a16:creationId xmlns:a16="http://schemas.microsoft.com/office/drawing/2014/main" id="{78FCD0BF-725F-4780-8995-02E626F63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45BDE8CD-7ECE-46E8-B2CA-2C9B0A587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EF02E537-EA56-45A1-91D8-E890359B7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6264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83D21F69-67E8-4555-BF3D-10F4DEAB3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E6609A53-F506-4E7C-8281-2072CC835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2B25C7FF-3163-495D-957A-F03D83455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124744"/>
            <a:ext cx="8568952" cy="55707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I</a:t>
            </a:r>
            <a:r>
              <a:rPr kumimoji="0" lang="pt-BR" altLang="pt-BR" sz="2800" b="1" i="0" u="none" strike="noStrike" kern="1200" cap="none" spc="0" normalizeH="0" baseline="0" noProof="0" dirty="0" err="1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ndependência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do Brasil 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– (1822) Principal fato político do século XIX;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Segundo Reinado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: desenvolvimento da nação, ainda assim, o Brasil manteve-se 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agrário, 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economia baseada: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no </a:t>
            </a:r>
            <a:r>
              <a:rPr kumimoji="0" lang="pt-BR" altLang="pt-BR" sz="2800" b="0" i="0" u="sng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latifúndio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na </a:t>
            </a:r>
            <a:r>
              <a:rPr kumimoji="0" lang="pt-BR" altLang="pt-BR" sz="2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monocultura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na </a:t>
            </a:r>
            <a:r>
              <a:rPr kumimoji="0" lang="pt-BR" altLang="pt-BR" sz="28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mão de obra escrava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Imprensa Régia</a:t>
            </a:r>
            <a:r>
              <a:rPr lang="pt-BR" altLang="pt-BR" sz="2800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800456-33FB-4724-99AC-C0A2BADA1051}"/>
              </a:ext>
            </a:extLst>
          </p:cNvPr>
          <p:cNvSpPr txBox="1"/>
          <p:nvPr/>
        </p:nvSpPr>
        <p:spPr>
          <a:xfrm>
            <a:off x="1259979" y="245937"/>
            <a:ext cx="6336704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CONTEXTO HISTÓRICO</a:t>
            </a:r>
            <a:endParaRPr kumimoji="0" lang="pt-BR" altLang="pt-BR" sz="3600" b="0" i="0" u="none" strike="noStrike" kern="1200" cap="none" spc="0" normalizeH="0" baseline="0" noProof="0" dirty="0">
              <a:ln>
                <a:noFill/>
              </a:ln>
              <a:solidFill>
                <a:srgbClr val="0066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28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162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m 1" descr="Uma imagem contendo texto&#10;&#10;Descrição gerada automaticamente">
            <a:extLst>
              <a:ext uri="{FF2B5EF4-FFF2-40B4-BE49-F238E27FC236}">
                <a16:creationId xmlns:a16="http://schemas.microsoft.com/office/drawing/2014/main" id="{0DD89851-1DBE-45DC-85D5-D7F5BDAC9B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579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764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rush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6E260C5-C6FE-4742-8AC6-59455607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04" y="1196752"/>
            <a:ext cx="7125791" cy="446449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40317044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">
            <a:extLst>
              <a:ext uri="{FF2B5EF4-FFF2-40B4-BE49-F238E27FC236}">
                <a16:creationId xmlns:a16="http://schemas.microsoft.com/office/drawing/2014/main" id="{78FCD0BF-725F-4780-8995-02E626F63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45BDE8CD-7ECE-46E8-B2CA-2C9B0A587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EF02E537-EA56-45A1-91D8-E890359B7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6264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83D21F69-67E8-4555-BF3D-10F4DEAB3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E6609A53-F506-4E7C-8281-2072CC835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2B25C7FF-3163-495D-957A-F03D83455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40" y="580543"/>
            <a:ext cx="8316924" cy="600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srgbClr val="CC009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Criação de escolas, museus, bibliotecas, tipografia e a criação de jornais.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srgbClr val="00A24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Núcleo político-cultural-econômico: Rio de Janeiro e não mais região aurífera de Minas Gerais.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srgbClr val="00A24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Realeza favorece o nascimento de um público de leitores constituído de educandos juvenis e mulheres da burguesia em ascensão.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srgbClr val="00A249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Escritores nutrem sentimento patriótico e buscam na história e nas características geográficas qualidades a exaltar, além de encobrir crises do Brasil Império nos âmbitos: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social,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econômico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A24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financeiro.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800456-33FB-4724-99AC-C0A2BADA1051}"/>
              </a:ext>
            </a:extLst>
          </p:cNvPr>
          <p:cNvSpPr txBox="1"/>
          <p:nvPr/>
        </p:nvSpPr>
        <p:spPr>
          <a:xfrm>
            <a:off x="179512" y="10922"/>
            <a:ext cx="8784976" cy="584775"/>
          </a:xfrm>
          <a:prstGeom prst="rect">
            <a:avLst/>
          </a:prstGeom>
          <a:solidFill>
            <a:srgbClr val="00009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CONTEXTO HISTÓRICO-CULTURAL</a:t>
            </a: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697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E8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3">
            <a:extLst>
              <a:ext uri="{FF2B5EF4-FFF2-40B4-BE49-F238E27FC236}">
                <a16:creationId xmlns:a16="http://schemas.microsoft.com/office/drawing/2014/main" id="{81294A19-05FB-427B-A4B2-6FA03D4C2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6D62C27C-9F2B-430C-A610-545042B7A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18BC04A3-CF57-4600-AF89-ADFBA224B7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6264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8" name="Text Box 6">
            <a:extLst>
              <a:ext uri="{FF2B5EF4-FFF2-40B4-BE49-F238E27FC236}">
                <a16:creationId xmlns:a16="http://schemas.microsoft.com/office/drawing/2014/main" id="{0DF11C86-FE04-41BD-ABEB-A933A0D6F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26D27DC3-BE53-4C0B-A325-0F475B9A2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44E8E8AA-442C-4A77-8E87-4CA4CBD9F7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484784"/>
            <a:ext cx="8640960" cy="49037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R="0" lvl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- Mesmo com modelos do Romantismo europeu, o Brasil: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3049E0"/>
                </a:solidFill>
                <a:effectLst/>
                <a:uLnTx/>
                <a:uFillTx/>
                <a:latin typeface="Arial Narrow" panose="020B0606020202030204" pitchFamily="34" charset="0"/>
              </a:rPr>
              <a:t>procura afirmar a identidade brasileira</a:t>
            </a:r>
            <a:r>
              <a:rPr lang="pt-BR" altLang="pt-BR" sz="2800" b="1" dirty="0">
                <a:solidFill>
                  <a:srgbClr val="3049E0"/>
                </a:solidFill>
                <a:latin typeface="Arial Narrow" panose="020B0606020202030204" pitchFamily="34" charset="0"/>
              </a:rPr>
              <a:t>;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busca desenvolver</a:t>
            </a:r>
            <a:r>
              <a:rPr lang="pt-BR" altLang="pt-BR" sz="2800" b="1" dirty="0">
                <a:solidFill>
                  <a:prstClr val="black"/>
                </a:solidFill>
                <a:latin typeface="Arial Narrow" panose="020B0606020202030204" pitchFamily="34" charset="0"/>
              </a:rPr>
              <a:t> a</a:t>
            </a: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 cultura própria, baseada em suas raízes indígenas ou sertanejas.</a:t>
            </a:r>
          </a:p>
          <a:p>
            <a:pPr marL="342900" lvl="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pt-BR" altLang="pt-BR" sz="28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Niterói</a:t>
            </a:r>
            <a:r>
              <a:rPr lang="pt-BR" altLang="pt-BR" sz="2800" b="1" dirty="0">
                <a:solidFill>
                  <a:prstClr val="black"/>
                </a:solidFill>
                <a:latin typeface="Arial Narrow" panose="020B0606020202030204" pitchFamily="34" charset="0"/>
              </a:rPr>
              <a:t>: revista lançada em Paris (porta voz das novas ideias)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pt-BR" alt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1BFCCB-24F1-4A43-B614-C99C1F86A5CA}"/>
              </a:ext>
            </a:extLst>
          </p:cNvPr>
          <p:cNvSpPr txBox="1"/>
          <p:nvPr/>
        </p:nvSpPr>
        <p:spPr>
          <a:xfrm>
            <a:off x="2087649" y="361404"/>
            <a:ext cx="5256584" cy="923330"/>
          </a:xfrm>
          <a:prstGeom prst="rect">
            <a:avLst/>
          </a:prstGeom>
          <a:solidFill>
            <a:srgbClr val="CC00CC"/>
          </a:solidFill>
          <a:ln>
            <a:noFill/>
          </a:ln>
          <a:effectLst>
            <a:glow rad="1143000">
              <a:schemeClr val="accent4">
                <a:satMod val="175000"/>
                <a:alpha val="81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Contexto Cultural</a:t>
            </a:r>
          </a:p>
        </p:txBody>
      </p:sp>
    </p:spTree>
    <p:extLst>
      <p:ext uri="{BB962C8B-B14F-4D97-AF65-F5344CB8AC3E}">
        <p14:creationId xmlns:p14="http://schemas.microsoft.com/office/powerpoint/2010/main" val="42040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0" grpId="0" animBg="1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>
            <a:extLst>
              <a:ext uri="{FF2B5EF4-FFF2-40B4-BE49-F238E27FC236}">
                <a16:creationId xmlns:a16="http://schemas.microsoft.com/office/drawing/2014/main" id="{8D6591FC-1FC3-4B32-9385-4940B0558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782E6651-5279-4238-A673-6175332DE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1" name="Text Box 5">
            <a:extLst>
              <a:ext uri="{FF2B5EF4-FFF2-40B4-BE49-F238E27FC236}">
                <a16:creationId xmlns:a16="http://schemas.microsoft.com/office/drawing/2014/main" id="{A3FF3C0C-C99A-408A-9F8F-7D5DAEAC2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6264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82E0A2A3-DC02-47C9-904F-808C5CF25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3" name="Text Box 7">
            <a:extLst>
              <a:ext uri="{FF2B5EF4-FFF2-40B4-BE49-F238E27FC236}">
                <a16:creationId xmlns:a16="http://schemas.microsoft.com/office/drawing/2014/main" id="{2F24B857-7A68-4A6D-A7B9-29035B381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4" name="Text Box 8">
            <a:extLst>
              <a:ext uri="{FF2B5EF4-FFF2-40B4-BE49-F238E27FC236}">
                <a16:creationId xmlns:a16="http://schemas.microsoft.com/office/drawing/2014/main" id="{FA5FFCFC-55FA-4CBD-AADF-E5FF7023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548680"/>
            <a:ext cx="8784975" cy="6097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Arial Narrow" panose="020B0606020202030204" pitchFamily="34" charset="0"/>
              </a:rPr>
              <a:t>Liberdade formal;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- </a:t>
            </a: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</a:rPr>
              <a:t>Nacionalismo (valorização das manifestações populares);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 panose="020B0606020202030204" pitchFamily="34" charset="0"/>
              </a:rPr>
              <a:t>-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Indianismo e regionalismo;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-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 Narrow" panose="020B0606020202030204" pitchFamily="34" charset="0"/>
              </a:rPr>
              <a:t>Personagem linear;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-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</a:rPr>
              <a:t>Sentimentalismo;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-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</a:rPr>
              <a:t>Subjetivismo;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</a:rPr>
              <a:t>- Individualismo;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-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 Narrow" panose="020B0606020202030204" pitchFamily="34" charset="0"/>
              </a:rPr>
              <a:t>Religiosidade;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-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</a:rPr>
              <a:t>Idealização da mulher, do herói, do tempo, do espaço;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-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4775E7">
                    <a:lumMod val="75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</a:rPr>
              <a:t>Fuga da realidade;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-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CC0099"/>
                </a:solidFill>
                <a:effectLst/>
                <a:uLnTx/>
                <a:uFillTx/>
                <a:latin typeface="Arial Narrow" panose="020B0606020202030204" pitchFamily="34" charset="0"/>
              </a:rPr>
              <a:t>Busca da morte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924294"/>
                </a:solidFill>
                <a:effectLst/>
                <a:uLnTx/>
                <a:uFillTx/>
                <a:latin typeface="Arial Narrow" panose="020B0606020202030204" pitchFamily="34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-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</a:rPr>
              <a:t>Pessimismo.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- </a:t>
            </a: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Busca de uma literatura originalmente brasileira.</a:t>
            </a: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 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BCFF09-879B-47E0-83AE-FF3ADE174C57}"/>
              </a:ext>
            </a:extLst>
          </p:cNvPr>
          <p:cNvSpPr txBox="1"/>
          <p:nvPr/>
        </p:nvSpPr>
        <p:spPr>
          <a:xfrm>
            <a:off x="179512" y="0"/>
            <a:ext cx="8784975" cy="646331"/>
          </a:xfrm>
          <a:prstGeom prst="rect">
            <a:avLst/>
          </a:prstGeom>
          <a:gradFill flip="none" rotWithShape="1">
            <a:gsLst>
              <a:gs pos="0">
                <a:srgbClr val="00A249">
                  <a:tint val="66000"/>
                  <a:satMod val="160000"/>
                </a:srgbClr>
              </a:gs>
              <a:gs pos="50000">
                <a:srgbClr val="00A249">
                  <a:tint val="44500"/>
                  <a:satMod val="160000"/>
                </a:srgbClr>
              </a:gs>
              <a:gs pos="100000">
                <a:srgbClr val="00A249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Características Gerais do Romantismo no Brasil</a:t>
            </a:r>
          </a:p>
        </p:txBody>
      </p:sp>
    </p:spTree>
    <p:extLst>
      <p:ext uri="{BB962C8B-B14F-4D97-AF65-F5344CB8AC3E}">
        <p14:creationId xmlns:p14="http://schemas.microsoft.com/office/powerpoint/2010/main" val="162111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3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3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3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3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3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3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3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3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34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D56D3-145C-46C0-92B7-67D46E7A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89" y="129679"/>
            <a:ext cx="4606448" cy="765950"/>
          </a:xfrm>
          <a:solidFill>
            <a:schemeClr val="bg1"/>
          </a:solidFill>
          <a:ln w="28575">
            <a:solidFill>
              <a:srgbClr val="00A249"/>
            </a:solidFill>
          </a:ln>
          <a:effectLst>
            <a:glow rad="127000">
              <a:schemeClr val="accent1">
                <a:alpha val="89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400" dirty="0"/>
              <a:t>CARACTERÍSTICAS GERAIS DA ESTÉTICA ROMÂNTICA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C1EE87-EF34-4DF3-ADF4-0DB44A78A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0" y="1119904"/>
            <a:ext cx="4606448" cy="5456586"/>
          </a:xfr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/>
          <a:p>
            <a:pPr indent="-228600" algn="just" eaLnBrk="1" hangingPunct="1"/>
            <a:r>
              <a:rPr lang="en-US" sz="2200" b="1" dirty="0">
                <a:latin typeface="Arial Narrow" panose="020B0606020202030204" pitchFamily="34" charset="0"/>
              </a:rPr>
              <a:t>Temas </a:t>
            </a:r>
            <a:r>
              <a:rPr lang="en-US" sz="2200" b="1" dirty="0" err="1">
                <a:latin typeface="Arial Narrow" panose="020B0606020202030204" pitchFamily="34" charset="0"/>
              </a:rPr>
              <a:t>locais</a:t>
            </a:r>
            <a:r>
              <a:rPr lang="en-US" sz="2200" dirty="0">
                <a:latin typeface="Arial Narrow" panose="020B0606020202030204" pitchFamily="34" charset="0"/>
              </a:rPr>
              <a:t>: </a:t>
            </a:r>
            <a:r>
              <a:rPr lang="en-US" sz="2200" b="1" dirty="0" err="1">
                <a:latin typeface="Arial Narrow" panose="020B0606020202030204" pitchFamily="34" charset="0"/>
              </a:rPr>
              <a:t>substituem</a:t>
            </a:r>
            <a:r>
              <a:rPr lang="en-US" sz="2200" b="1" dirty="0"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latin typeface="Arial Narrow" panose="020B0606020202030204" pitchFamily="34" charset="0"/>
              </a:rPr>
              <a:t>os</a:t>
            </a:r>
            <a:r>
              <a:rPr lang="en-US" sz="2200" b="1" dirty="0"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latin typeface="Arial Narrow" panose="020B0606020202030204" pitchFamily="34" charset="0"/>
              </a:rPr>
              <a:t>universais</a:t>
            </a:r>
            <a:r>
              <a:rPr lang="en-US" sz="2200" dirty="0">
                <a:latin typeface="Arial Narrow" panose="020B0606020202030204" pitchFamily="34" charset="0"/>
              </a:rPr>
              <a:t>;</a:t>
            </a:r>
          </a:p>
          <a:p>
            <a:pPr marL="0" indent="0" algn="just" eaLnBrk="1" hangingPunct="1">
              <a:lnSpc>
                <a:spcPct val="150000"/>
              </a:lnSpc>
              <a:buNone/>
            </a:pPr>
            <a:endParaRPr lang="en-US" sz="800" dirty="0">
              <a:latin typeface="Arial Narrow" panose="020B0606020202030204" pitchFamily="34" charset="0"/>
            </a:endParaRPr>
          </a:p>
          <a:p>
            <a:pPr indent="-228600" algn="just" eaLnBrk="1" hangingPunct="1"/>
            <a:r>
              <a:rPr lang="en-US" sz="2200" b="1" dirty="0" err="1">
                <a:solidFill>
                  <a:srgbClr val="C00000"/>
                </a:solidFill>
                <a:latin typeface="Arial Narrow" panose="020B0606020202030204" pitchFamily="34" charset="0"/>
              </a:rPr>
              <a:t>Predomínio</a:t>
            </a:r>
            <a:r>
              <a:rPr lang="en-US" sz="2200" b="1" dirty="0">
                <a:solidFill>
                  <a:srgbClr val="C00000"/>
                </a:solidFill>
                <a:latin typeface="Arial Narrow" panose="020B0606020202030204" pitchFamily="34" charset="0"/>
              </a:rPr>
              <a:t> da </a:t>
            </a:r>
            <a:r>
              <a:rPr lang="en-US" sz="2200" b="1" dirty="0" err="1">
                <a:solidFill>
                  <a:srgbClr val="C00000"/>
                </a:solidFill>
                <a:latin typeface="Arial Narrow" panose="020B0606020202030204" pitchFamily="34" charset="0"/>
              </a:rPr>
              <a:t>função</a:t>
            </a:r>
            <a:r>
              <a:rPr lang="en-US" sz="2200" b="1" dirty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solidFill>
                  <a:srgbClr val="C00000"/>
                </a:solidFill>
                <a:latin typeface="Arial Narrow" panose="020B0606020202030204" pitchFamily="34" charset="0"/>
              </a:rPr>
              <a:t>emotiva</a:t>
            </a:r>
            <a:r>
              <a:rPr lang="en-US" sz="2200" b="1" dirty="0">
                <a:solidFill>
                  <a:srgbClr val="C00000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>
                <a:latin typeface="Arial Narrow" panose="020B0606020202030204" pitchFamily="34" charset="0"/>
              </a:rPr>
              <a:t>(</a:t>
            </a:r>
            <a:r>
              <a:rPr lang="en-US" sz="2200" dirty="0" err="1">
                <a:latin typeface="Arial Narrow" panose="020B0606020202030204" pitchFamily="34" charset="0"/>
              </a:rPr>
              <a:t>centrada</a:t>
            </a:r>
            <a:r>
              <a:rPr lang="en-US" sz="2200" dirty="0">
                <a:latin typeface="Arial Narrow" panose="020B0606020202030204" pitchFamily="34" charset="0"/>
              </a:rPr>
              <a:t> no </a:t>
            </a:r>
            <a:r>
              <a:rPr lang="en-US" sz="2200" dirty="0" err="1">
                <a:latin typeface="Arial Narrow" panose="020B0606020202030204" pitchFamily="34" charset="0"/>
              </a:rPr>
              <a:t>emissor</a:t>
            </a:r>
            <a:r>
              <a:rPr lang="en-US" sz="2200" dirty="0">
                <a:latin typeface="Arial Narrow" panose="020B0606020202030204" pitchFamily="34" charset="0"/>
              </a:rPr>
              <a:t>) e, </a:t>
            </a:r>
            <a:r>
              <a:rPr lang="en-US" sz="2200" dirty="0" err="1">
                <a:latin typeface="Arial Narrow" panose="020B0606020202030204" pitchFamily="34" charset="0"/>
              </a:rPr>
              <a:t>às</a:t>
            </a:r>
            <a:r>
              <a:rPr lang="en-US" sz="2200" dirty="0"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latin typeface="Arial Narrow" panose="020B0606020202030204" pitchFamily="34" charset="0"/>
              </a:rPr>
              <a:t>vezes</a:t>
            </a:r>
            <a:r>
              <a:rPr lang="en-US" sz="2200" dirty="0">
                <a:latin typeface="Arial Narrow" panose="020B0606020202030204" pitchFamily="34" charset="0"/>
              </a:rPr>
              <a:t>, </a:t>
            </a:r>
            <a:r>
              <a:rPr lang="en-US" sz="2200" b="1" dirty="0" err="1">
                <a:latin typeface="Arial Narrow" panose="020B0606020202030204" pitchFamily="34" charset="0"/>
              </a:rPr>
              <a:t>apelativa</a:t>
            </a:r>
            <a:r>
              <a:rPr lang="en-US" sz="2200" b="1" dirty="0"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latin typeface="Arial Narrow" panose="020B0606020202030204" pitchFamily="34" charset="0"/>
              </a:rPr>
              <a:t>ou</a:t>
            </a:r>
            <a:r>
              <a:rPr lang="en-US" sz="2200" b="1" dirty="0"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latin typeface="Arial Narrow" panose="020B0606020202030204" pitchFamily="34" charset="0"/>
              </a:rPr>
              <a:t>conativa</a:t>
            </a:r>
            <a:r>
              <a:rPr lang="en-US" sz="2200" dirty="0">
                <a:latin typeface="Arial Narrow" panose="020B0606020202030204" pitchFamily="34" charset="0"/>
              </a:rPr>
              <a:t> (</a:t>
            </a:r>
            <a:r>
              <a:rPr lang="en-US" sz="2200" dirty="0" err="1">
                <a:latin typeface="Arial Narrow" panose="020B0606020202030204" pitchFamily="34" charset="0"/>
              </a:rPr>
              <a:t>centrada</a:t>
            </a:r>
            <a:r>
              <a:rPr lang="en-US" sz="2200" dirty="0">
                <a:latin typeface="Arial Narrow" panose="020B0606020202030204" pitchFamily="34" charset="0"/>
              </a:rPr>
              <a:t> no receptor);</a:t>
            </a:r>
          </a:p>
          <a:p>
            <a:pPr marL="114300" indent="0" algn="just" eaLnBrk="1" hangingPunct="1">
              <a:lnSpc>
                <a:spcPct val="150000"/>
              </a:lnSpc>
              <a:buNone/>
            </a:pPr>
            <a:endParaRPr lang="en-US" sz="800" dirty="0">
              <a:latin typeface="Arial Narrow" panose="020B0606020202030204" pitchFamily="34" charset="0"/>
            </a:endParaRPr>
          </a:p>
          <a:p>
            <a:pPr indent="-228600" algn="just" eaLnBrk="1" hangingPunct="1"/>
            <a:r>
              <a:rPr lang="en-US" sz="2200" b="1" dirty="0">
                <a:solidFill>
                  <a:srgbClr val="000099"/>
                </a:solidFill>
                <a:latin typeface="Arial Narrow" panose="020B0606020202030204" pitchFamily="34" charset="0"/>
              </a:rPr>
              <a:t>O </a:t>
            </a:r>
            <a:r>
              <a:rPr lang="en-US" sz="2200" b="1" dirty="0" err="1">
                <a:solidFill>
                  <a:srgbClr val="000099"/>
                </a:solidFill>
                <a:latin typeface="Arial Narrow" panose="020B0606020202030204" pitchFamily="34" charset="0"/>
              </a:rPr>
              <a:t>autor</a:t>
            </a:r>
            <a:r>
              <a:rPr lang="en-US" sz="2200" b="1" dirty="0">
                <a:solidFill>
                  <a:srgbClr val="000099"/>
                </a:solidFill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solidFill>
                  <a:srgbClr val="000099"/>
                </a:solidFill>
                <a:latin typeface="Arial Narrow" panose="020B0606020202030204" pitchFamily="34" charset="0"/>
              </a:rPr>
              <a:t>projeta</a:t>
            </a:r>
            <a:r>
              <a:rPr lang="en-US" sz="2200" b="1" dirty="0">
                <a:solidFill>
                  <a:srgbClr val="000099"/>
                </a:solidFill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solidFill>
                  <a:srgbClr val="000099"/>
                </a:solidFill>
                <a:latin typeface="Arial Narrow" panose="020B0606020202030204" pitchFamily="34" charset="0"/>
              </a:rPr>
              <a:t>na</a:t>
            </a:r>
            <a:r>
              <a:rPr lang="en-US" sz="2200" b="1" dirty="0">
                <a:solidFill>
                  <a:srgbClr val="000099"/>
                </a:solidFill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solidFill>
                  <a:srgbClr val="000099"/>
                </a:solidFill>
                <a:latin typeface="Arial Narrow" panose="020B0606020202030204" pitchFamily="34" charset="0"/>
              </a:rPr>
              <a:t>obra</a:t>
            </a:r>
            <a:r>
              <a:rPr lang="en-US" sz="2200" b="1" dirty="0">
                <a:solidFill>
                  <a:srgbClr val="000099"/>
                </a:solidFill>
                <a:latin typeface="Arial Narrow" panose="020B0606020202030204" pitchFamily="34" charset="0"/>
              </a:rPr>
              <a:t> o </a:t>
            </a:r>
            <a:r>
              <a:rPr lang="en-US" sz="2200" b="1" dirty="0" err="1">
                <a:solidFill>
                  <a:srgbClr val="000099"/>
                </a:solidFill>
                <a:latin typeface="Arial Narrow" panose="020B0606020202030204" pitchFamily="34" charset="0"/>
              </a:rPr>
              <a:t>seu</a:t>
            </a:r>
            <a:r>
              <a:rPr lang="en-US" sz="2200" b="1" dirty="0">
                <a:solidFill>
                  <a:srgbClr val="000099"/>
                </a:solidFill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solidFill>
                  <a:srgbClr val="000099"/>
                </a:solidFill>
                <a:latin typeface="Arial Narrow" panose="020B0606020202030204" pitchFamily="34" charset="0"/>
              </a:rPr>
              <a:t>gosto</a:t>
            </a:r>
            <a:r>
              <a:rPr lang="en-US" sz="2200" b="1" dirty="0">
                <a:solidFill>
                  <a:srgbClr val="000099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>
                <a:latin typeface="Arial Narrow" panose="020B0606020202030204" pitchFamily="34" charset="0"/>
              </a:rPr>
              <a:t>e o do </a:t>
            </a:r>
            <a:r>
              <a:rPr lang="en-US" sz="2200" dirty="0" err="1">
                <a:latin typeface="Arial Narrow" panose="020B0606020202030204" pitchFamily="34" charset="0"/>
              </a:rPr>
              <a:t>leitor</a:t>
            </a:r>
            <a:r>
              <a:rPr lang="en-US" sz="2200" dirty="0">
                <a:latin typeface="Arial Narrow" panose="020B0606020202030204" pitchFamily="34" charset="0"/>
              </a:rPr>
              <a:t>, </a:t>
            </a:r>
            <a:r>
              <a:rPr lang="en-US" sz="2200" dirty="0" err="1">
                <a:latin typeface="Arial Narrow" panose="020B0606020202030204" pitchFamily="34" charset="0"/>
              </a:rPr>
              <a:t>muitas</a:t>
            </a:r>
            <a:r>
              <a:rPr lang="en-US" sz="2200" dirty="0"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latin typeface="Arial Narrow" panose="020B0606020202030204" pitchFamily="34" charset="0"/>
              </a:rPr>
              <a:t>vezes</a:t>
            </a:r>
            <a:r>
              <a:rPr lang="en-US" sz="2200" dirty="0">
                <a:latin typeface="Arial Narrow" panose="020B0606020202030204" pitchFamily="34" charset="0"/>
              </a:rPr>
              <a:t>, furta-se da </a:t>
            </a:r>
            <a:r>
              <a:rPr lang="en-US" sz="22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análise</a:t>
            </a:r>
            <a:r>
              <a:rPr lang="en-US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 da </a:t>
            </a:r>
            <a:r>
              <a:rPr lang="en-US" sz="22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realidade</a:t>
            </a:r>
            <a:r>
              <a:rPr lang="en-US" sz="2200" dirty="0">
                <a:latin typeface="Arial Narrow" panose="020B0606020202030204" pitchFamily="34" charset="0"/>
              </a:rPr>
              <a:t>;</a:t>
            </a:r>
          </a:p>
          <a:p>
            <a:pPr marL="114300" indent="0" algn="just" eaLnBrk="1" hangingPunct="1">
              <a:lnSpc>
                <a:spcPct val="150000"/>
              </a:lnSpc>
              <a:buNone/>
            </a:pPr>
            <a:endParaRPr lang="en-US" sz="800" dirty="0">
              <a:latin typeface="Arial Narrow" panose="020B0606020202030204" pitchFamily="34" charset="0"/>
            </a:endParaRPr>
          </a:p>
          <a:p>
            <a:pPr indent="-228600" algn="just" eaLnBrk="1" hangingPunct="1"/>
            <a:r>
              <a:rPr lang="en-US" sz="2200" dirty="0">
                <a:latin typeface="Arial Narrow" panose="020B0606020202030204" pitchFamily="34" charset="0"/>
              </a:rPr>
              <a:t>O </a:t>
            </a:r>
            <a:r>
              <a:rPr lang="en-US" sz="2200" dirty="0" err="1">
                <a:latin typeface="Arial Narrow" panose="020B0606020202030204" pitchFamily="34" charset="0"/>
              </a:rPr>
              <a:t>choque</a:t>
            </a:r>
            <a:r>
              <a:rPr lang="en-US" sz="2200" dirty="0">
                <a:latin typeface="Arial Narrow" panose="020B0606020202030204" pitchFamily="34" charset="0"/>
              </a:rPr>
              <a:t> </a:t>
            </a:r>
            <a:r>
              <a:rPr lang="en-US" sz="2200" b="1" dirty="0">
                <a:solidFill>
                  <a:srgbClr val="CC0099"/>
                </a:solidFill>
                <a:latin typeface="Arial Narrow" panose="020B0606020202030204" pitchFamily="34" charset="0"/>
              </a:rPr>
              <a:t>Eu</a:t>
            </a:r>
            <a:r>
              <a:rPr lang="en-US" sz="2200" dirty="0">
                <a:latin typeface="Arial Narrow" panose="020B0606020202030204" pitchFamily="34" charset="0"/>
              </a:rPr>
              <a:t> X </a:t>
            </a:r>
            <a:r>
              <a:rPr lang="en-US" sz="2200" b="1" dirty="0">
                <a:solidFill>
                  <a:srgbClr val="0070C0"/>
                </a:solidFill>
                <a:latin typeface="Arial Narrow" panose="020B0606020202030204" pitchFamily="34" charset="0"/>
              </a:rPr>
              <a:t>Mundo</a:t>
            </a:r>
            <a:r>
              <a:rPr lang="en-US" sz="2200" dirty="0">
                <a:latin typeface="Arial Narrow" panose="020B0606020202030204" pitchFamily="34" charset="0"/>
              </a:rPr>
              <a:t> se </a:t>
            </a:r>
            <a:r>
              <a:rPr lang="en-US" sz="2200" dirty="0" err="1">
                <a:latin typeface="Arial Narrow" panose="020B0606020202030204" pitchFamily="34" charset="0"/>
              </a:rPr>
              <a:t>evidencia</a:t>
            </a:r>
            <a:r>
              <a:rPr lang="en-US" sz="2200" dirty="0">
                <a:latin typeface="Arial Narrow" panose="020B0606020202030204" pitchFamily="34" charset="0"/>
              </a:rPr>
              <a:t> pela </a:t>
            </a:r>
            <a:r>
              <a:rPr lang="en-US" sz="2200" dirty="0" err="1">
                <a:latin typeface="Arial Narrow" panose="020B0606020202030204" pitchFamily="34" charset="0"/>
              </a:rPr>
              <a:t>visão</a:t>
            </a:r>
            <a:r>
              <a:rPr lang="en-US" sz="2200" dirty="0">
                <a:latin typeface="Arial Narrow" panose="020B0606020202030204" pitchFamily="34" charset="0"/>
              </a:rPr>
              <a:t> </a:t>
            </a:r>
            <a:r>
              <a:rPr lang="en-US" sz="2200" b="1" u="sng" dirty="0" err="1">
                <a:highlight>
                  <a:srgbClr val="00FF00"/>
                </a:highlight>
                <a:latin typeface="Arial Narrow" panose="020B0606020202030204" pitchFamily="34" charset="0"/>
              </a:rPr>
              <a:t>subjetiva</a:t>
            </a:r>
            <a:r>
              <a:rPr lang="en-US" sz="2200" dirty="0">
                <a:latin typeface="Arial Narrow" panose="020B0606020202030204" pitchFamily="34" charset="0"/>
              </a:rPr>
              <a:t> e </a:t>
            </a:r>
            <a:r>
              <a:rPr lang="en-US" sz="2200" b="1" dirty="0" err="1">
                <a:latin typeface="Arial Narrow" panose="020B0606020202030204" pitchFamily="34" charset="0"/>
              </a:rPr>
              <a:t>pessoal</a:t>
            </a:r>
            <a:r>
              <a:rPr lang="en-US" sz="2200" dirty="0">
                <a:latin typeface="Arial Narrow" panose="020B0606020202030204" pitchFamily="34" charset="0"/>
              </a:rPr>
              <a:t> da </a:t>
            </a:r>
            <a:r>
              <a:rPr lang="en-US" sz="2200" dirty="0" err="1">
                <a:latin typeface="Arial Narrow" panose="020B0606020202030204" pitchFamily="34" charset="0"/>
              </a:rPr>
              <a:t>realidade</a:t>
            </a:r>
            <a:r>
              <a:rPr lang="en-US" sz="2200" dirty="0">
                <a:latin typeface="Arial Narrow" panose="020B0606020202030204" pitchFamily="34" charset="0"/>
              </a:rPr>
              <a:t>: </a:t>
            </a:r>
            <a:r>
              <a:rPr lang="en-US" sz="2200" b="1" dirty="0" err="1">
                <a:solidFill>
                  <a:srgbClr val="000099"/>
                </a:solidFill>
                <a:latin typeface="Arial Narrow" panose="020B0606020202030204" pitchFamily="34" charset="0"/>
              </a:rPr>
              <a:t>subjetivismo</a:t>
            </a:r>
            <a:r>
              <a:rPr lang="en-US" sz="2200" b="1" dirty="0">
                <a:solidFill>
                  <a:srgbClr val="000099"/>
                </a:solidFill>
                <a:latin typeface="Arial Narrow" panose="020B0606020202030204" pitchFamily="34" charset="0"/>
              </a:rPr>
              <a:t> do </a:t>
            </a:r>
            <a:r>
              <a:rPr lang="en-US" sz="2200" b="1" dirty="0" err="1">
                <a:solidFill>
                  <a:srgbClr val="000099"/>
                </a:solidFill>
                <a:latin typeface="Arial Narrow" panose="020B0606020202030204" pitchFamily="34" charset="0"/>
              </a:rPr>
              <a:t>eu-líri</a:t>
            </a:r>
            <a:r>
              <a:rPr lang="en-US" sz="2200" b="1" dirty="0" err="1">
                <a:latin typeface="Arial Narrow" panose="020B0606020202030204" pitchFamily="34" charset="0"/>
              </a:rPr>
              <a:t>co</a:t>
            </a:r>
            <a:r>
              <a:rPr lang="en-US" sz="2200" b="1" dirty="0">
                <a:latin typeface="Arial Narrow" panose="020B0606020202030204" pitchFamily="34" charset="0"/>
              </a:rPr>
              <a:t>.</a:t>
            </a:r>
          </a:p>
          <a:p>
            <a:pPr marL="114300" indent="0" algn="just" eaLnBrk="1" hangingPunct="1">
              <a:lnSpc>
                <a:spcPct val="90000"/>
              </a:lnSpc>
              <a:buNone/>
            </a:pPr>
            <a:endParaRPr lang="en-US" sz="800" dirty="0">
              <a:latin typeface="Arial Narrow" panose="020B0606020202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88AE8A-5F39-4D5D-9157-86C16E5794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388"/>
          <a:stretch/>
        </p:blipFill>
        <p:spPr>
          <a:xfrm>
            <a:off x="5009098" y="129679"/>
            <a:ext cx="4031885" cy="6294980"/>
          </a:xfrm>
          <a:prstGeom prst="rect">
            <a:avLst/>
          </a:prstGeom>
          <a:ln w="19050">
            <a:solidFill>
              <a:srgbClr val="7030A0"/>
            </a:solidFill>
          </a:ln>
          <a:effectLst>
            <a:glow rad="228600">
              <a:srgbClr val="006600">
                <a:alpha val="84000"/>
              </a:srgb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533139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6D56D3-145C-46C0-92B7-67D46E7A6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0" y="116632"/>
            <a:ext cx="4786682" cy="765950"/>
          </a:xfrm>
          <a:gradFill flip="none" rotWithShape="1">
            <a:gsLst>
              <a:gs pos="0">
                <a:srgbClr val="CC0099">
                  <a:tint val="66000"/>
                  <a:satMod val="160000"/>
                </a:srgbClr>
              </a:gs>
              <a:gs pos="50000">
                <a:srgbClr val="CC0099">
                  <a:tint val="44500"/>
                  <a:satMod val="160000"/>
                </a:srgbClr>
              </a:gs>
              <a:gs pos="100000">
                <a:srgbClr val="CC0099">
                  <a:tint val="23500"/>
                  <a:satMod val="160000"/>
                </a:srgbClr>
              </a:gs>
            </a:gsLst>
            <a:lin ang="10800000" scaled="1"/>
            <a:tileRect/>
          </a:gradFill>
          <a:ln w="28575">
            <a:solidFill>
              <a:srgbClr val="00A249"/>
            </a:solidFill>
          </a:ln>
          <a:effectLst>
            <a:glow rad="127000">
              <a:schemeClr val="accent1">
                <a:alpha val="89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400" dirty="0"/>
              <a:t>CARACTERÍSTICAS GERAIS DA ESTÉTICA ROMÂNTICA N0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C1EE87-EF34-4DF3-ADF4-0DB44A78A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0" y="944988"/>
            <a:ext cx="4786682" cy="5796380"/>
          </a:xfrm>
        </p:spPr>
        <p:txBody>
          <a:bodyPr vert="horz" lIns="91440" tIns="45720" rIns="91440" bIns="45720" rtlCol="0">
            <a:no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200" b="1" dirty="0">
                <a:solidFill>
                  <a:srgbClr val="000099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Valorização das emoções;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Liberdade de criação;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200" b="1" dirty="0">
                <a:solidFill>
                  <a:srgbClr val="FF000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Valorização da cultura vernácula;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Amores platônicos;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2200" b="1" dirty="0">
                <a:solidFill>
                  <a:srgbClr val="002060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Temas religiosos;</a:t>
            </a:r>
          </a:p>
          <a:p>
            <a:pPr lvl="0" indent="-228600" algn="just" eaLnBrk="1" hangingPunct="1">
              <a:lnSpc>
                <a:spcPct val="90000"/>
              </a:lnSpc>
            </a:pPr>
            <a:r>
              <a:rPr lang="en-US" sz="22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Perspectiva</a:t>
            </a:r>
            <a:r>
              <a:rPr lang="en-US" sz="2200" b="1" dirty="0">
                <a:solidFill>
                  <a:srgbClr val="002060"/>
                </a:solidFill>
                <a:latin typeface="Arial Narrow" panose="020B0606020202030204" pitchFamily="34" charset="0"/>
              </a:rPr>
              <a:t> individual do </a:t>
            </a:r>
            <a:r>
              <a:rPr lang="en-US" sz="22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autor</a:t>
            </a:r>
            <a:r>
              <a:rPr lang="en-US" sz="2200" b="1" dirty="0">
                <a:solidFill>
                  <a:srgbClr val="002060"/>
                </a:solidFill>
                <a:latin typeface="Arial Narrow" panose="020B0606020202030204" pitchFamily="34" charset="0"/>
              </a:rPr>
              <a:t>: </a:t>
            </a:r>
            <a:r>
              <a:rPr lang="en-US" sz="2200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i</a:t>
            </a:r>
            <a:r>
              <a:rPr lang="pt-BR" sz="2200" dirty="0" err="1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ndividualismo</a:t>
            </a:r>
            <a:r>
              <a:rPr lang="pt-BR" sz="2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114300" lvl="0" indent="0" algn="just" eaLnBrk="1" hangingPunct="1">
              <a:lnSpc>
                <a:spcPct val="90000"/>
              </a:lnSpc>
              <a:buNone/>
            </a:pPr>
            <a:endParaRPr lang="pt-BR" sz="2200" dirty="0"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228600" algn="just" eaLnBrk="1" hangingPunct="1">
              <a:lnSpc>
                <a:spcPct val="90000"/>
              </a:lnSpc>
            </a:pPr>
            <a:r>
              <a:rPr lang="en-US" sz="2200" b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Nacionalismo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Arial Narrow" panose="020B0606020202030204" pitchFamily="34" charset="0"/>
              </a:rPr>
              <a:t>evidenciado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por: imagens </a:t>
            </a:r>
            <a:r>
              <a:rPr lang="en-US" sz="2200" dirty="0" err="1">
                <a:solidFill>
                  <a:prstClr val="black"/>
                </a:solidFill>
                <a:latin typeface="Arial Narrow" panose="020B0606020202030204" pitchFamily="34" charset="0"/>
              </a:rPr>
              <a:t>míticas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da </a:t>
            </a:r>
            <a:r>
              <a:rPr lang="en-US" sz="2200" dirty="0" err="1">
                <a:solidFill>
                  <a:prstClr val="black"/>
                </a:solidFill>
                <a:latin typeface="Arial Narrow" panose="020B0606020202030204" pitchFamily="34" charset="0"/>
              </a:rPr>
              <a:t>pátria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e, no </a:t>
            </a:r>
            <a:r>
              <a:rPr lang="en-US" sz="2200" dirty="0" err="1">
                <a:solidFill>
                  <a:prstClr val="black"/>
                </a:solidFill>
                <a:latin typeface="Arial Narrow" panose="020B0606020202030204" pitchFamily="34" charset="0"/>
              </a:rPr>
              <a:t>Brasil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  <a:r>
              <a:rPr lang="en-US" sz="2200" dirty="0" err="1">
                <a:solidFill>
                  <a:prstClr val="black"/>
                </a:solidFill>
                <a:latin typeface="Arial Narrow" panose="020B0606020202030204" pitchFamily="34" charset="0"/>
              </a:rPr>
              <a:t>há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Arial Narrow" panose="020B0606020202030204" pitchFamily="34" charset="0"/>
              </a:rPr>
              <a:t>busca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de </a:t>
            </a:r>
            <a:r>
              <a:rPr lang="en-US" sz="2200" dirty="0" err="1">
                <a:solidFill>
                  <a:prstClr val="black"/>
                </a:solidFill>
                <a:latin typeface="Arial Narrow" panose="020B0606020202030204" pitchFamily="34" charset="0"/>
              </a:rPr>
              <a:t>uma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cor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local </a:t>
            </a:r>
            <a:r>
              <a:rPr lang="en-US" sz="2200" dirty="0" err="1">
                <a:solidFill>
                  <a:prstClr val="black"/>
                </a:solidFill>
                <a:latin typeface="Arial Narrow" panose="020B0606020202030204" pitchFamily="34" charset="0"/>
              </a:rPr>
              <a:t>em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Arial Narrow" panose="020B0606020202030204" pitchFamily="34" charset="0"/>
              </a:rPr>
              <a:t>oposição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solidFill>
                  <a:prstClr val="black"/>
                </a:solidFill>
                <a:latin typeface="Arial Narrow" panose="020B0606020202030204" pitchFamily="34" charset="0"/>
              </a:rPr>
              <a:t>ao</a:t>
            </a:r>
            <a:r>
              <a:rPr lang="en-US" sz="2200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mundo</a:t>
            </a:r>
            <a:r>
              <a:rPr lang="en-US" sz="2200" b="1" dirty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Arial Narrow" panose="020B0606020202030204" pitchFamily="34" charset="0"/>
              </a:rPr>
              <a:t>europeu</a:t>
            </a:r>
            <a:r>
              <a:rPr lang="en-US" sz="2200" b="1" dirty="0">
                <a:solidFill>
                  <a:prstClr val="black"/>
                </a:solidFill>
                <a:latin typeface="Arial Narrow" panose="020B0606020202030204" pitchFamily="34" charset="0"/>
              </a:rPr>
              <a:t>;</a:t>
            </a:r>
          </a:p>
          <a:p>
            <a:pPr lvl="0" indent="-228600" algn="just" eaLnBrk="1" hangingPunct="1">
              <a:lnSpc>
                <a:spcPct val="90000"/>
              </a:lnSpc>
            </a:pPr>
            <a:endParaRPr lang="en-US" sz="2200" b="1" dirty="0">
              <a:solidFill>
                <a:prstClr val="black"/>
              </a:solidFill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228600" algn="just" eaLnBrk="1" hangingPunct="1">
              <a:lnSpc>
                <a:spcPct val="90000"/>
              </a:lnSpc>
            </a:pPr>
            <a:r>
              <a:rPr lang="en-US" sz="2200" b="1" dirty="0" err="1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Resgate</a:t>
            </a:r>
            <a:r>
              <a:rPr lang="en-US" sz="2200" b="1" dirty="0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lang="en-US" sz="2200" b="1" dirty="0" err="1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história</a:t>
            </a:r>
            <a:r>
              <a:rPr lang="en-US" sz="2200" b="1" dirty="0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200" b="1" dirty="0" err="1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nacional</a:t>
            </a:r>
            <a:r>
              <a:rPr lang="en-US" sz="2200" b="1" dirty="0">
                <a:solidFill>
                  <a:prstClr val="black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pt-BR" sz="2200" dirty="0"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ED41C6-A607-082C-8006-6C7F1646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638" y="395097"/>
            <a:ext cx="4078362" cy="6067806"/>
          </a:xfrm>
          <a:prstGeom prst="rect">
            <a:avLst/>
          </a:prstGeom>
          <a:effectLst>
            <a:glow rad="444500">
              <a:srgbClr val="006600">
                <a:alpha val="77000"/>
              </a:srgbClr>
            </a:glow>
          </a:effectLst>
        </p:spPr>
      </p:pic>
    </p:spTree>
    <p:extLst>
      <p:ext uri="{BB962C8B-B14F-4D97-AF65-F5344CB8AC3E}">
        <p14:creationId xmlns:p14="http://schemas.microsoft.com/office/powerpoint/2010/main" val="92958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C4F4433-A82E-4B40-A3E0-F6DF257DA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77" y="79063"/>
            <a:ext cx="8835843" cy="634181"/>
          </a:xfrm>
          <a:solidFill>
            <a:schemeClr val="accent3">
              <a:lumMod val="40000"/>
              <a:lumOff val="60000"/>
            </a:schemeClr>
          </a:solidFill>
          <a:ln w="38100">
            <a:solidFill>
              <a:srgbClr val="FF66CC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2400" dirty="0">
                <a:latin typeface="Amiri Quran" panose="00000500000000000000" pitchFamily="2" charset="-78"/>
                <a:cs typeface="Amiri Quran" panose="00000500000000000000" pitchFamily="2" charset="-78"/>
              </a:rPr>
              <a:t>CARACTERÍSTICAS DA ESTÉTICA ROMÂNTICA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4C0469-87F7-47A5-95D6-CE1BA0EE2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836712"/>
            <a:ext cx="4392487" cy="5328592"/>
          </a:xfrm>
          <a:solidFill>
            <a:schemeClr val="bg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spPr>
        <p:txBody>
          <a:bodyPr vert="horz" lIns="91440" tIns="45720" rIns="91440" bIns="45720" rtlCol="0">
            <a:noAutofit/>
          </a:bodyPr>
          <a:lstStyle/>
          <a:p>
            <a:pPr marL="0" indent="0" algn="just" eaLnBrk="1" hangingPunct="1">
              <a:lnSpc>
                <a:spcPct val="150000"/>
              </a:lnSpc>
              <a:buNone/>
            </a:pPr>
            <a:endParaRPr lang="en-US" sz="1100" dirty="0">
              <a:latin typeface="Garamound"/>
            </a:endParaRPr>
          </a:p>
          <a:p>
            <a:pPr marL="0" indent="-228600" algn="just" eaLnBrk="1" hangingPunct="1"/>
            <a:r>
              <a:rPr lang="en-US" sz="2200" b="1" dirty="0" err="1">
                <a:solidFill>
                  <a:srgbClr val="000099"/>
                </a:solidFill>
                <a:latin typeface="Garamound"/>
              </a:rPr>
              <a:t>Retorno</a:t>
            </a:r>
            <a:r>
              <a:rPr lang="en-US" sz="2200" b="1" dirty="0">
                <a:solidFill>
                  <a:srgbClr val="000099"/>
                </a:solidFill>
                <a:latin typeface="Garamound"/>
              </a:rPr>
              <a:t> </a:t>
            </a:r>
            <a:r>
              <a:rPr lang="en-US" sz="2200" b="1" dirty="0" err="1">
                <a:solidFill>
                  <a:srgbClr val="000099"/>
                </a:solidFill>
                <a:latin typeface="Garamound"/>
              </a:rPr>
              <a:t>ao</a:t>
            </a:r>
            <a:r>
              <a:rPr lang="en-US" sz="2200" b="1" dirty="0">
                <a:solidFill>
                  <a:srgbClr val="000099"/>
                </a:solidFill>
                <a:latin typeface="Garamound"/>
              </a:rPr>
              <a:t> </a:t>
            </a:r>
            <a:r>
              <a:rPr lang="en-US" sz="2200" b="1" dirty="0" err="1">
                <a:solidFill>
                  <a:srgbClr val="000099"/>
                </a:solidFill>
                <a:latin typeface="Garamound"/>
              </a:rPr>
              <a:t>passado</a:t>
            </a:r>
            <a:r>
              <a:rPr lang="en-US" sz="2200" dirty="0">
                <a:latin typeface="Garamound"/>
              </a:rPr>
              <a:t>: </a:t>
            </a:r>
            <a:r>
              <a:rPr lang="en-US" sz="2200" dirty="0" err="1">
                <a:latin typeface="Garamound"/>
              </a:rPr>
              <a:t>como</a:t>
            </a:r>
            <a:r>
              <a:rPr lang="en-US" sz="2200" dirty="0">
                <a:latin typeface="Garamound"/>
              </a:rPr>
              <a:t> forma de </a:t>
            </a:r>
            <a:r>
              <a:rPr lang="en-US" sz="2200" dirty="0" err="1">
                <a:latin typeface="Garamound"/>
              </a:rPr>
              <a:t>escapismo</a:t>
            </a:r>
            <a:r>
              <a:rPr lang="en-US" sz="2200" dirty="0">
                <a:latin typeface="Garamound"/>
              </a:rPr>
              <a:t>.  </a:t>
            </a:r>
            <a:r>
              <a:rPr lang="en-US" sz="2200" dirty="0" err="1">
                <a:latin typeface="Garamound"/>
              </a:rPr>
              <a:t>Surgido</a:t>
            </a:r>
            <a:r>
              <a:rPr lang="en-US" sz="2200" dirty="0">
                <a:latin typeface="Garamound"/>
              </a:rPr>
              <a:t> na </a:t>
            </a:r>
            <a:r>
              <a:rPr lang="en-US" sz="2200" dirty="0" err="1">
                <a:latin typeface="Garamound"/>
              </a:rPr>
              <a:t>relação</a:t>
            </a:r>
            <a:r>
              <a:rPr lang="en-US" sz="2200" dirty="0">
                <a:latin typeface="Garamound"/>
              </a:rPr>
              <a:t> a um </a:t>
            </a:r>
            <a:r>
              <a:rPr lang="en-US" sz="2200" b="1" dirty="0" err="1">
                <a:solidFill>
                  <a:srgbClr val="CC0099"/>
                </a:solidFill>
                <a:latin typeface="Garamound"/>
              </a:rPr>
              <a:t>passado</a:t>
            </a:r>
            <a:r>
              <a:rPr lang="en-US" sz="2200" b="1" dirty="0">
                <a:solidFill>
                  <a:srgbClr val="CC0099"/>
                </a:solidFill>
                <a:latin typeface="Garamound"/>
              </a:rPr>
              <a:t> </a:t>
            </a:r>
            <a:r>
              <a:rPr lang="en-US" sz="2200" b="1" dirty="0" err="1">
                <a:solidFill>
                  <a:srgbClr val="CC0099"/>
                </a:solidFill>
                <a:latin typeface="Garamound"/>
              </a:rPr>
              <a:t>histórico</a:t>
            </a:r>
            <a:r>
              <a:rPr lang="en-US" sz="2200" b="1" dirty="0">
                <a:solidFill>
                  <a:srgbClr val="CC0099"/>
                </a:solidFill>
                <a:latin typeface="Garamound"/>
              </a:rPr>
              <a:t> </a:t>
            </a:r>
            <a:r>
              <a:rPr lang="en-US" sz="2200" dirty="0">
                <a:latin typeface="Garamound"/>
              </a:rPr>
              <a:t>(</a:t>
            </a:r>
            <a:r>
              <a:rPr lang="en-US" sz="2200" dirty="0" err="1">
                <a:latin typeface="Garamound"/>
              </a:rPr>
              <a:t>resgate</a:t>
            </a:r>
            <a:r>
              <a:rPr lang="en-US" sz="2200" dirty="0">
                <a:latin typeface="Garamound"/>
              </a:rPr>
              <a:t> medieval </a:t>
            </a:r>
            <a:r>
              <a:rPr lang="en-US" sz="2200" dirty="0" err="1">
                <a:latin typeface="Garamound"/>
              </a:rPr>
              <a:t>ou</a:t>
            </a:r>
            <a:r>
              <a:rPr lang="en-US" sz="2200" dirty="0">
                <a:latin typeface="Garamound"/>
              </a:rPr>
              <a:t> </a:t>
            </a:r>
            <a:r>
              <a:rPr lang="en-US" sz="2200" dirty="0" err="1">
                <a:latin typeface="Garamound"/>
              </a:rPr>
              <a:t>origens</a:t>
            </a:r>
            <a:r>
              <a:rPr lang="en-US" sz="2200" dirty="0">
                <a:latin typeface="Garamound"/>
              </a:rPr>
              <a:t> da </a:t>
            </a:r>
            <a:r>
              <a:rPr lang="en-US" sz="2200" dirty="0" err="1">
                <a:latin typeface="Garamound"/>
              </a:rPr>
              <a:t>pátria</a:t>
            </a:r>
            <a:r>
              <a:rPr lang="en-US" sz="2200" dirty="0">
                <a:latin typeface="Garamound"/>
              </a:rPr>
              <a:t>), </a:t>
            </a:r>
            <a:r>
              <a:rPr lang="en-US" sz="2200" dirty="0" err="1">
                <a:latin typeface="Garamound"/>
              </a:rPr>
              <a:t>ou</a:t>
            </a:r>
            <a:r>
              <a:rPr lang="en-US" sz="2200" dirty="0">
                <a:latin typeface="Garamound"/>
              </a:rPr>
              <a:t> a um </a:t>
            </a:r>
            <a:r>
              <a:rPr lang="en-US" sz="2200" b="1" dirty="0" err="1">
                <a:highlight>
                  <a:srgbClr val="FFFF00"/>
                </a:highlight>
                <a:latin typeface="Garamound"/>
              </a:rPr>
              <a:t>passado</a:t>
            </a:r>
            <a:r>
              <a:rPr lang="en-US" sz="2200" b="1" dirty="0">
                <a:highlight>
                  <a:srgbClr val="FFFF00"/>
                </a:highlight>
                <a:latin typeface="Garamound"/>
              </a:rPr>
              <a:t> individual </a:t>
            </a:r>
            <a:r>
              <a:rPr lang="en-US" sz="2200" dirty="0">
                <a:latin typeface="Garamound"/>
              </a:rPr>
              <a:t>(</a:t>
            </a:r>
            <a:r>
              <a:rPr lang="en-US" sz="2200" dirty="0" err="1">
                <a:latin typeface="Garamound"/>
              </a:rPr>
              <a:t>resgate</a:t>
            </a:r>
            <a:r>
              <a:rPr lang="en-US" sz="2200" dirty="0">
                <a:latin typeface="Garamound"/>
              </a:rPr>
              <a:t> da </a:t>
            </a:r>
            <a:r>
              <a:rPr lang="en-US" sz="2200" dirty="0" err="1">
                <a:latin typeface="Garamound"/>
              </a:rPr>
              <a:t>infância</a:t>
            </a:r>
            <a:r>
              <a:rPr lang="en-US" sz="2200" dirty="0">
                <a:latin typeface="Garamound"/>
              </a:rPr>
              <a:t>, </a:t>
            </a:r>
            <a:r>
              <a:rPr lang="en-US" sz="2200" dirty="0" err="1">
                <a:latin typeface="Garamound"/>
              </a:rPr>
              <a:t>época</a:t>
            </a:r>
            <a:r>
              <a:rPr lang="en-US" sz="2200" dirty="0">
                <a:latin typeface="Garamound"/>
              </a:rPr>
              <a:t> </a:t>
            </a:r>
            <a:r>
              <a:rPr lang="en-US" sz="2200" dirty="0" err="1">
                <a:latin typeface="Garamound"/>
              </a:rPr>
              <a:t>feliz</a:t>
            </a:r>
            <a:r>
              <a:rPr lang="en-US" sz="2200" dirty="0">
                <a:latin typeface="Garamound"/>
              </a:rPr>
              <a:t> e livre de </a:t>
            </a:r>
            <a:r>
              <a:rPr lang="en-US" sz="2200" dirty="0" err="1">
                <a:latin typeface="Garamound"/>
              </a:rPr>
              <a:t>conflitos</a:t>
            </a:r>
            <a:r>
              <a:rPr lang="en-US" sz="2200" dirty="0">
                <a:latin typeface="Garamound"/>
              </a:rPr>
              <a:t>).</a:t>
            </a:r>
          </a:p>
          <a:p>
            <a:pPr marL="0" indent="0" algn="just" eaLnBrk="1" hangingPunct="1">
              <a:lnSpc>
                <a:spcPct val="150000"/>
              </a:lnSpc>
              <a:buNone/>
            </a:pPr>
            <a:endParaRPr lang="en-US" sz="1100" dirty="0">
              <a:latin typeface="Garamound"/>
            </a:endParaRPr>
          </a:p>
          <a:p>
            <a:pPr marL="0" indent="0" algn="just" eaLnBrk="1" hangingPunct="1">
              <a:lnSpc>
                <a:spcPct val="150000"/>
              </a:lnSpc>
              <a:buNone/>
            </a:pPr>
            <a:endParaRPr lang="en-US" sz="1100" dirty="0">
              <a:latin typeface="Garamound"/>
            </a:endParaRPr>
          </a:p>
          <a:p>
            <a:pPr marL="0" indent="0" algn="just" eaLnBrk="1" hangingPunct="1">
              <a:lnSpc>
                <a:spcPct val="150000"/>
              </a:lnSpc>
              <a:buNone/>
            </a:pPr>
            <a:endParaRPr lang="en-US" sz="1100" dirty="0">
              <a:latin typeface="Garamound"/>
            </a:endParaRPr>
          </a:p>
          <a:p>
            <a:pPr marL="0" indent="-228600" algn="just" eaLnBrk="1" hangingPunct="1"/>
            <a:r>
              <a:rPr lang="pt-BR" sz="2200" dirty="0">
                <a:latin typeface="Garamound"/>
              </a:rPr>
              <a:t>Poeta não se consegue adaptar à atual sociedade e, por isso, precisa </a:t>
            </a:r>
            <a:r>
              <a:rPr lang="pt-BR" sz="2200" b="1" dirty="0">
                <a:highlight>
                  <a:srgbClr val="FFFF00"/>
                </a:highlight>
                <a:latin typeface="Garamound"/>
              </a:rPr>
              <a:t>fugir da realidade</a:t>
            </a:r>
            <a:r>
              <a:rPr lang="pt-BR" sz="2400" b="1" dirty="0">
                <a:highlight>
                  <a:srgbClr val="FFFF00"/>
                </a:highlight>
                <a:latin typeface="Arial Narrow" panose="020B0606020202030204" pitchFamily="34" charset="0"/>
              </a:rPr>
              <a:t>.</a:t>
            </a:r>
            <a:endParaRPr lang="en-US" sz="2400" b="1" dirty="0">
              <a:highlight>
                <a:srgbClr val="FFFF00"/>
              </a:highlight>
              <a:latin typeface="Arial Narrow" panose="020B0606020202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9E19191-BB71-4CCF-A283-D33200472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4" r="16136" b="2"/>
          <a:stretch/>
        </p:blipFill>
        <p:spPr>
          <a:xfrm>
            <a:off x="4843107" y="1120169"/>
            <a:ext cx="3977363" cy="5045135"/>
          </a:xfrm>
          <a:prstGeom prst="rect">
            <a:avLst/>
          </a:prstGeom>
          <a:ln w="38100">
            <a:solidFill>
              <a:srgbClr val="00B050"/>
            </a:solidFill>
          </a:ln>
          <a:effectLst>
            <a:glow rad="1689100">
              <a:srgbClr val="FF66CC">
                <a:alpha val="41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1733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DD38F-BEAE-4B56-8544-9A45E29B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615"/>
            <a:ext cx="9144000" cy="1076983"/>
          </a:xfrm>
          <a:solidFill>
            <a:schemeClr val="bg1"/>
          </a:solidFill>
          <a:ln w="19050">
            <a:solidFill>
              <a:srgbClr val="7030A0"/>
            </a:solidFill>
          </a:ln>
          <a:effectLst>
            <a:glow rad="546100">
              <a:schemeClr val="accent3">
                <a:lumMod val="60000"/>
                <a:lumOff val="40000"/>
              </a:schemeClr>
            </a:glow>
          </a:effectLst>
        </p:spPr>
        <p:txBody>
          <a:bodyPr/>
          <a:lstStyle/>
          <a:p>
            <a:pPr lvl="0" indent="-228600" eaLnBrk="1" hangingPunct="1">
              <a:lnSpc>
                <a:spcPct val="150000"/>
              </a:lnSpc>
              <a:spcBef>
                <a:spcPts val="0"/>
              </a:spcBef>
            </a:pPr>
            <a:r>
              <a:rPr lang="en-US" sz="2800" b="1" dirty="0" err="1">
                <a:solidFill>
                  <a:srgbClr val="000099"/>
                </a:solidFill>
                <a:latin typeface="Arial Narrow" panose="020B0606020202030204" pitchFamily="34" charset="0"/>
                <a:ea typeface="+mn-ea"/>
                <a:cs typeface="+mn-cs"/>
              </a:rPr>
              <a:t>Culto</a:t>
            </a:r>
            <a:r>
              <a:rPr lang="en-US" sz="2800" b="1" dirty="0">
                <a:solidFill>
                  <a:srgbClr val="000099"/>
                </a:solidFill>
                <a:latin typeface="Arial Narrow" panose="020B0606020202030204" pitchFamily="34" charset="0"/>
                <a:ea typeface="+mn-ea"/>
                <a:cs typeface="+mn-cs"/>
              </a:rPr>
              <a:t> à </a:t>
            </a:r>
            <a:r>
              <a:rPr lang="en-US" sz="2800" b="1" dirty="0" err="1">
                <a:solidFill>
                  <a:srgbClr val="000099"/>
                </a:solidFill>
                <a:latin typeface="Arial Narrow" panose="020B0606020202030204" pitchFamily="34" charset="0"/>
                <a:ea typeface="+mn-ea"/>
                <a:cs typeface="+mn-cs"/>
              </a:rPr>
              <a:t>Natureza</a:t>
            </a:r>
            <a:r>
              <a:rPr lang="en-US" sz="2800" b="1" dirty="0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, que surge </a:t>
            </a:r>
            <a:r>
              <a:rPr lang="en-US" sz="2800" b="1" dirty="0" err="1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dinâmica</a:t>
            </a:r>
            <a:r>
              <a:rPr lang="en-US" sz="2800" b="1" dirty="0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  e </a:t>
            </a:r>
            <a:r>
              <a:rPr lang="en-US" sz="2800" b="1" dirty="0" err="1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associada</a:t>
            </a:r>
            <a:r>
              <a:rPr lang="en-US" sz="2800" b="1" dirty="0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aos</a:t>
            </a:r>
            <a:r>
              <a:rPr lang="en-US" sz="2800" b="1" dirty="0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estados</a:t>
            </a:r>
            <a:r>
              <a:rPr lang="en-US" sz="2800" b="1" dirty="0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íntimos</a:t>
            </a:r>
            <a:r>
              <a:rPr lang="en-US" sz="2800" b="1" dirty="0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 do </a:t>
            </a:r>
            <a:r>
              <a:rPr lang="en-US" sz="2800" b="1" dirty="0" err="1">
                <a:solidFill>
                  <a:srgbClr val="C00000"/>
                </a:solidFill>
                <a:latin typeface="Arial Narrow" panose="020B0606020202030204" pitchFamily="34" charset="0"/>
                <a:ea typeface="+mn-ea"/>
                <a:cs typeface="+mn-cs"/>
              </a:rPr>
              <a:t>artista</a:t>
            </a:r>
            <a:endParaRPr lang="pt-BR" sz="2800" b="1" dirty="0">
              <a:solidFill>
                <a:srgbClr val="C00000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F9172-CE2E-4326-BAFE-48FC51C3B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1920" y="1196752"/>
            <a:ext cx="5300792" cy="3312368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“Por que tardas, </a:t>
            </a:r>
            <a:r>
              <a:rPr lang="pt-BR" sz="2200" dirty="0" err="1"/>
              <a:t>Jatir</a:t>
            </a:r>
            <a:r>
              <a:rPr lang="pt-BR" sz="2200" dirty="0"/>
              <a:t>, que tanto a custo</a:t>
            </a:r>
          </a:p>
          <a:p>
            <a:pPr mar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À voz do meu amor moves teus passos?</a:t>
            </a:r>
          </a:p>
          <a:p>
            <a:pPr mar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Da noite a viração, movendo as folhas,</a:t>
            </a:r>
          </a:p>
          <a:p>
            <a:pPr mar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Já nos cimos do bosque rumoreja.</a:t>
            </a:r>
          </a:p>
          <a:p>
            <a:pPr mar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Eu sob a copa da mangueira altiva</a:t>
            </a:r>
          </a:p>
          <a:p>
            <a:pPr mar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Nosso leito gentil cobri zelosa</a:t>
            </a:r>
          </a:p>
          <a:p>
            <a:pPr mar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Com mimoso </a:t>
            </a:r>
            <a:r>
              <a:rPr lang="pt-BR" sz="2200" dirty="0" err="1"/>
              <a:t>tapiz</a:t>
            </a:r>
            <a:r>
              <a:rPr lang="pt-BR" sz="2200" dirty="0"/>
              <a:t> de folhas brandas,</a:t>
            </a:r>
          </a:p>
          <a:p>
            <a:pPr mar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Onde o frouxo luar brinca entre flores</a:t>
            </a:r>
          </a:p>
          <a:p>
            <a:pPr mar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(...)</a:t>
            </a:r>
          </a:p>
          <a:p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CB628A-341B-4643-8743-F3CDDDADB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51920" y="4509120"/>
            <a:ext cx="5300792" cy="2348881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lv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400" dirty="0"/>
              <a:t>“</a:t>
            </a:r>
            <a:r>
              <a:rPr lang="pt-BR" sz="2200" dirty="0"/>
              <a:t>Meus olhos outros olhos nunca viram,</a:t>
            </a:r>
          </a:p>
          <a:p>
            <a:pPr marL="0" lv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  Não sentiram meus lábios outros lábios,</a:t>
            </a:r>
          </a:p>
          <a:p>
            <a:pPr marL="0" lv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  Nem outras mãos, </a:t>
            </a:r>
            <a:r>
              <a:rPr lang="pt-BR" sz="2200" dirty="0" err="1"/>
              <a:t>Jatir</a:t>
            </a:r>
            <a:r>
              <a:rPr lang="pt-BR" sz="2200" dirty="0"/>
              <a:t>, que não as tuas</a:t>
            </a:r>
          </a:p>
          <a:p>
            <a:pPr marL="0" lv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  A </a:t>
            </a:r>
            <a:r>
              <a:rPr lang="pt-BR" sz="2200" dirty="0" err="1"/>
              <a:t>arazoia</a:t>
            </a:r>
            <a:r>
              <a:rPr lang="pt-BR" sz="2200" dirty="0"/>
              <a:t>* na cinta me apertaram.</a:t>
            </a:r>
          </a:p>
          <a:p>
            <a:pPr marL="0" lv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  Do tamarindo a flor jaz entreaberta,</a:t>
            </a:r>
          </a:p>
          <a:p>
            <a:pPr marL="0" lvl="0" indent="0" algn="just">
              <a:lnSpc>
                <a:spcPts val="2640"/>
              </a:lnSpc>
              <a:spcBef>
                <a:spcPts val="0"/>
              </a:spcBef>
              <a:buNone/>
            </a:pPr>
            <a:r>
              <a:rPr lang="pt-BR" sz="2200" dirty="0"/>
              <a:t>  Já solta o </a:t>
            </a:r>
            <a:r>
              <a:rPr lang="pt-BR" sz="2200" dirty="0" err="1"/>
              <a:t>bogari</a:t>
            </a:r>
            <a:r>
              <a:rPr lang="pt-BR" sz="2200" dirty="0"/>
              <a:t> mais doce aroma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5889F23-3E91-4004-B276-490D0A401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04" y="1386234"/>
            <a:ext cx="3500592" cy="4608512"/>
          </a:xfrm>
          <a:prstGeom prst="rect">
            <a:avLst/>
          </a:prstGeom>
          <a:ln>
            <a:solidFill>
              <a:srgbClr val="00A249"/>
            </a:solidFill>
          </a:ln>
          <a:effectLst>
            <a:glow rad="647700">
              <a:srgbClr val="00B050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384FAE0-9B16-4CC8-81A0-AAD7B27BEA39}"/>
              </a:ext>
            </a:extLst>
          </p:cNvPr>
          <p:cNvSpPr txBox="1"/>
          <p:nvPr/>
        </p:nvSpPr>
        <p:spPr>
          <a:xfrm>
            <a:off x="63296" y="6350726"/>
            <a:ext cx="3500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miri" panose="00000500000000000000" pitchFamily="2" charset="-78"/>
              </a:rPr>
              <a:t>*</a:t>
            </a:r>
            <a:r>
              <a:rPr lang="pt-BR" sz="1200" dirty="0">
                <a:latin typeface="Arial Narrow" panose="020B0606020202030204" pitchFamily="34" charset="0"/>
                <a:cs typeface="Amiri" panose="00000500000000000000" pitchFamily="2" charset="-78"/>
              </a:rPr>
              <a:t>Um cinto ou uma espécie de saia usada por mulheres indígenas nativas do Brasil.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C12DC24-5D69-4AC4-94C3-59CF8BBE02B7}"/>
              </a:ext>
            </a:extLst>
          </p:cNvPr>
          <p:cNvSpPr txBox="1"/>
          <p:nvPr/>
        </p:nvSpPr>
        <p:spPr>
          <a:xfrm>
            <a:off x="63296" y="5928475"/>
            <a:ext cx="32845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100" dirty="0">
                <a:solidFill>
                  <a:srgbClr val="333333"/>
                </a:solidFill>
                <a:latin typeface="-apple-system"/>
              </a:rPr>
              <a:t>La </a:t>
            </a:r>
            <a:r>
              <a:rPr lang="pt-BR" sz="1100" dirty="0" err="1">
                <a:solidFill>
                  <a:srgbClr val="333333"/>
                </a:solidFill>
                <a:latin typeface="-apple-system"/>
              </a:rPr>
              <a:t>Helguera</a:t>
            </a:r>
            <a:r>
              <a:rPr lang="pt-BR" sz="1100" dirty="0">
                <a:solidFill>
                  <a:srgbClr val="333333"/>
                </a:solidFill>
                <a:latin typeface="-apple-system"/>
              </a:rPr>
              <a:t> Espinoza (maio de 1910, Chihuahua, México)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415436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DD38F-BEAE-4B56-8544-9A45E29B2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04" y="119769"/>
            <a:ext cx="8928992" cy="1076983"/>
          </a:xfrm>
          <a:solidFill>
            <a:schemeClr val="bg1"/>
          </a:solidFill>
          <a:ln w="19050">
            <a:solidFill>
              <a:srgbClr val="7030A0"/>
            </a:solidFill>
          </a:ln>
          <a:effectLst>
            <a:glow rad="546100">
              <a:schemeClr val="accent3">
                <a:lumMod val="60000"/>
                <a:lumOff val="40000"/>
              </a:schemeClr>
            </a:glow>
          </a:effectLst>
        </p:spPr>
        <p:txBody>
          <a:bodyPr/>
          <a:lstStyle/>
          <a:p>
            <a:pPr lvl="0" indent="-22860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sz="2800" b="1" dirty="0">
                <a:latin typeface="Arial Narrow" panose="020B0606020202030204" pitchFamily="34" charset="0"/>
                <a:ea typeface="+mn-ea"/>
                <a:cs typeface="+mn-cs"/>
              </a:rPr>
              <a:t>O </a:t>
            </a:r>
            <a:r>
              <a:rPr lang="en-US" sz="2800" b="1" dirty="0" err="1">
                <a:latin typeface="Arial Narrow" panose="020B0606020202030204" pitchFamily="34" charset="0"/>
                <a:ea typeface="+mn-ea"/>
                <a:cs typeface="+mn-cs"/>
              </a:rPr>
              <a:t>culto</a:t>
            </a:r>
            <a:r>
              <a:rPr lang="en-US" sz="2800" b="1" dirty="0">
                <a:latin typeface="Arial Narrow" panose="020B0606020202030204" pitchFamily="34" charset="0"/>
                <a:ea typeface="+mn-ea"/>
                <a:cs typeface="+mn-cs"/>
              </a:rPr>
              <a:t> à </a:t>
            </a:r>
            <a:r>
              <a:rPr lang="en-US" sz="2800" b="1" dirty="0" err="1">
                <a:latin typeface="Arial Narrow" panose="020B0606020202030204" pitchFamily="34" charset="0"/>
                <a:ea typeface="+mn-ea"/>
                <a:cs typeface="+mn-cs"/>
              </a:rPr>
              <a:t>natureza</a:t>
            </a:r>
            <a:r>
              <a:rPr lang="en-US" sz="2800" b="1" dirty="0">
                <a:latin typeface="Arial Narrow" panose="020B0606020202030204" pitchFamily="34" charset="0"/>
                <a:ea typeface="+mn-ea"/>
                <a:cs typeface="+mn-cs"/>
              </a:rPr>
              <a:t>, que surge </a:t>
            </a:r>
            <a:r>
              <a:rPr lang="en-US" sz="2800" b="1" err="1">
                <a:latin typeface="Arial Narrow" panose="020B0606020202030204" pitchFamily="34" charset="0"/>
                <a:ea typeface="+mn-ea"/>
                <a:cs typeface="+mn-cs"/>
              </a:rPr>
              <a:t>dinâmica</a:t>
            </a:r>
            <a:r>
              <a:rPr lang="en-US" sz="2800" b="1">
                <a:latin typeface="Arial Narrow" panose="020B0606020202030204" pitchFamily="34" charset="0"/>
                <a:ea typeface="+mn-ea"/>
                <a:cs typeface="+mn-cs"/>
              </a:rPr>
              <a:t>  e </a:t>
            </a:r>
            <a:r>
              <a:rPr lang="en-US" sz="2800" b="1" dirty="0" err="1">
                <a:latin typeface="Arial Narrow" panose="020B0606020202030204" pitchFamily="34" charset="0"/>
                <a:ea typeface="+mn-ea"/>
                <a:cs typeface="+mn-cs"/>
              </a:rPr>
              <a:t>associada</a:t>
            </a:r>
            <a:r>
              <a:rPr lang="en-US" sz="2800" b="1" dirty="0"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US" sz="2800" b="1" dirty="0" err="1">
                <a:latin typeface="Arial Narrow" panose="020B0606020202030204" pitchFamily="34" charset="0"/>
                <a:ea typeface="+mn-ea"/>
                <a:cs typeface="+mn-cs"/>
              </a:rPr>
              <a:t>aos</a:t>
            </a:r>
            <a:r>
              <a:rPr lang="en-US" sz="2800" b="1" dirty="0"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  <a:t>estados</a:t>
            </a:r>
            <a:r>
              <a:rPr lang="en-US" sz="28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  <a:t>íntimos</a:t>
            </a:r>
            <a:r>
              <a:rPr lang="en-US" sz="28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  <a:t> </a:t>
            </a:r>
            <a:r>
              <a:rPr lang="en-US" sz="2800" b="1" dirty="0">
                <a:latin typeface="Arial Narrow" panose="020B0606020202030204" pitchFamily="34" charset="0"/>
                <a:ea typeface="+mn-ea"/>
                <a:cs typeface="+mn-cs"/>
              </a:rPr>
              <a:t>do </a:t>
            </a:r>
            <a:r>
              <a:rPr lang="en-US" sz="2800" b="1" dirty="0" err="1">
                <a:latin typeface="Arial Narrow" panose="020B0606020202030204" pitchFamily="34" charset="0"/>
                <a:ea typeface="+mn-ea"/>
                <a:cs typeface="+mn-cs"/>
              </a:rPr>
              <a:t>artista</a:t>
            </a:r>
            <a:endParaRPr lang="pt-BR" sz="28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F9172-CE2E-4326-BAFE-48FC51C3B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20" y="2348880"/>
            <a:ext cx="5509389" cy="3024336"/>
          </a:xfrm>
          <a:solidFill>
            <a:schemeClr val="bg1"/>
          </a:solidFill>
          <a:ln w="28575">
            <a:solidFill>
              <a:srgbClr val="00B050"/>
            </a:solidFill>
          </a:ln>
          <a:effectLst>
            <a:glow rad="508000">
              <a:srgbClr val="00A249"/>
            </a:glow>
          </a:effectLst>
        </p:spPr>
        <p:txBody>
          <a:bodyPr/>
          <a:lstStyle/>
          <a:p>
            <a:pPr marL="0" lvl="0" indent="0" algn="ctr">
              <a:buNone/>
            </a:pPr>
            <a:r>
              <a:rPr lang="pt-BR" sz="2400" dirty="0"/>
              <a:t>“</a:t>
            </a:r>
            <a:r>
              <a:rPr lang="pt-BR" sz="2400" dirty="0">
                <a:solidFill>
                  <a:prstClr val="black"/>
                </a:solidFill>
              </a:rPr>
              <a:t>Também meu coração, como estas flores,</a:t>
            </a:r>
          </a:p>
          <a:p>
            <a:pPr marL="0" lvl="0" indent="0" algn="ctr">
              <a:buNone/>
            </a:pPr>
            <a:r>
              <a:rPr lang="pt-BR" sz="2400" dirty="0">
                <a:solidFill>
                  <a:prstClr val="black"/>
                </a:solidFill>
              </a:rPr>
              <a:t>Melhor perfume ao pé da noite exala!</a:t>
            </a:r>
          </a:p>
          <a:p>
            <a:pPr marL="0" lvl="0" indent="0" algn="ctr">
              <a:buNone/>
            </a:pPr>
            <a:r>
              <a:rPr lang="pt-BR" sz="2400" dirty="0">
                <a:solidFill>
                  <a:prstClr val="black"/>
                </a:solidFill>
              </a:rPr>
              <a:t>Não me escutas, </a:t>
            </a:r>
            <a:r>
              <a:rPr lang="pt-BR" sz="2400" dirty="0" err="1">
                <a:solidFill>
                  <a:prstClr val="black"/>
                </a:solidFill>
              </a:rPr>
              <a:t>Jatir</a:t>
            </a:r>
            <a:r>
              <a:rPr lang="pt-BR" sz="2400" dirty="0">
                <a:solidFill>
                  <a:prstClr val="black"/>
                </a:solidFill>
              </a:rPr>
              <a:t>! Nem tardo acodes</a:t>
            </a:r>
          </a:p>
          <a:p>
            <a:pPr marL="0" lvl="0" indent="0" algn="ctr">
              <a:buNone/>
            </a:pPr>
            <a:r>
              <a:rPr lang="pt-BR" sz="2400" dirty="0">
                <a:solidFill>
                  <a:prstClr val="black"/>
                </a:solidFill>
              </a:rPr>
              <a:t>À voz do meu amor, que em vão te chama!</a:t>
            </a:r>
          </a:p>
          <a:p>
            <a:pPr marL="0" lvl="0" indent="0" algn="ctr">
              <a:buNone/>
            </a:pPr>
            <a:r>
              <a:rPr lang="pt-BR" sz="2400" dirty="0">
                <a:solidFill>
                  <a:prstClr val="black"/>
                </a:solidFill>
              </a:rPr>
              <a:t>Tupã! lá rompe o sol! do leito inútil</a:t>
            </a:r>
          </a:p>
          <a:p>
            <a:pPr marL="0" lvl="0" indent="0" algn="ctr">
              <a:buNone/>
            </a:pPr>
            <a:r>
              <a:rPr lang="pt-BR" sz="2400" dirty="0">
                <a:solidFill>
                  <a:prstClr val="black"/>
                </a:solidFill>
              </a:rPr>
              <a:t>A brisa da manhã sacuda as folhas!”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83278D-657B-45D1-8F0A-DCAEF86FA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724" y="1340768"/>
            <a:ext cx="3186772" cy="288032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C19D6CA-51AC-4582-99A3-AC510FFE4501}"/>
              </a:ext>
            </a:extLst>
          </p:cNvPr>
          <p:cNvSpPr txBox="1"/>
          <p:nvPr/>
        </p:nvSpPr>
        <p:spPr>
          <a:xfrm>
            <a:off x="3006214" y="5661248"/>
            <a:ext cx="2754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pt-BR" dirty="0"/>
              <a:t>Gonçalves Dias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4D44E94-8555-40D3-918B-9DCDDD71C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483" y="4329661"/>
            <a:ext cx="3186772" cy="2375141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15967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dezenovevinte.net/obras/ra_indianismo_arquivos/biard_sd.jpg">
            <a:extLst>
              <a:ext uri="{FF2B5EF4-FFF2-40B4-BE49-F238E27FC236}">
                <a16:creationId xmlns:a16="http://schemas.microsoft.com/office/drawing/2014/main" id="{73596CBB-63BF-451C-AF32-E25EA64E4F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60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66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004C62-FD9A-44D8-83CE-0A668B82D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1" y="4149080"/>
            <a:ext cx="9144000" cy="2708920"/>
          </a:xfrm>
          <a:solidFill>
            <a:schemeClr val="bg1"/>
          </a:solidFill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dirty="0">
                <a:solidFill>
                  <a:srgbClr val="333333"/>
                </a:solidFill>
                <a:latin typeface="Arial Narrow" panose="020B0606020202030204" pitchFamily="34" charset="0"/>
              </a:rPr>
              <a:t>Até o </a:t>
            </a:r>
            <a:r>
              <a:rPr lang="pt-BR" sz="2800" dirty="0">
                <a:solidFill>
                  <a:srgbClr val="000099"/>
                </a:solidFill>
                <a:latin typeface="Arial Narrow" panose="020B0606020202030204" pitchFamily="34" charset="0"/>
              </a:rPr>
              <a:t>século </a:t>
            </a:r>
            <a:r>
              <a:rPr lang="pt-BR" sz="2800" b="1" dirty="0">
                <a:solidFill>
                  <a:srgbClr val="000099"/>
                </a:solidFill>
                <a:latin typeface="Arial Narrow" panose="020B0606020202030204" pitchFamily="34" charset="0"/>
              </a:rPr>
              <a:t>XVIII</a:t>
            </a:r>
            <a:r>
              <a:rPr lang="pt-BR" sz="2800" dirty="0">
                <a:solidFill>
                  <a:srgbClr val="000099"/>
                </a:solidFill>
                <a:latin typeface="Arial Narrow" panose="020B0606020202030204" pitchFamily="34" charset="0"/>
              </a:rPr>
              <a:t>, as sociedades</a:t>
            </a:r>
            <a:r>
              <a:rPr lang="pt-BR" sz="2800" dirty="0">
                <a:solidFill>
                  <a:srgbClr val="333333"/>
                </a:solidFill>
                <a:latin typeface="Arial Narrow" panose="020B0606020202030204" pitchFamily="34" charset="0"/>
              </a:rPr>
              <a:t> viam a </a:t>
            </a:r>
            <a:r>
              <a:rPr lang="pt-BR" sz="2800" b="1" dirty="0">
                <a:solidFill>
                  <a:srgbClr val="006600"/>
                </a:solidFill>
                <a:latin typeface="Arial Narrow" panose="020B0606020202030204" pitchFamily="34" charset="0"/>
              </a:rPr>
              <a:t>Natureza</a:t>
            </a:r>
            <a:r>
              <a:rPr lang="pt-BR" sz="2800" dirty="0">
                <a:solidFill>
                  <a:srgbClr val="333333"/>
                </a:solidFill>
                <a:latin typeface="Arial Narrow" panose="020B0606020202030204" pitchFamily="34" charset="0"/>
              </a:rPr>
              <a:t>, exclusivamente à disposição do homem.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BR" sz="900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pt-BR" sz="900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2800" dirty="0">
                <a:solidFill>
                  <a:srgbClr val="333333"/>
                </a:solidFill>
                <a:latin typeface="Arial Narrow" panose="020B0606020202030204" pitchFamily="34" charset="0"/>
              </a:rPr>
              <a:t>Essa postura se reforçou com a </a:t>
            </a:r>
            <a:r>
              <a:rPr lang="pt-BR" sz="2800" b="1" dirty="0">
                <a:solidFill>
                  <a:srgbClr val="000099"/>
                </a:solidFill>
                <a:latin typeface="Arial Narrow" panose="020B0606020202030204" pitchFamily="34" charset="0"/>
              </a:rPr>
              <a:t>Revolução Industrial</a:t>
            </a:r>
            <a:r>
              <a:rPr lang="pt-BR" sz="2800" dirty="0">
                <a:solidFill>
                  <a:srgbClr val="333333"/>
                </a:solidFill>
                <a:latin typeface="Arial Narrow" panose="020B0606020202030204" pitchFamily="34" charset="0"/>
              </a:rPr>
              <a:t>, ao trazer novas tecnologias capazes de extrair, de modo intenso,</a:t>
            </a:r>
            <a:r>
              <a:rPr lang="pt-BR" sz="2800" b="1" dirty="0">
                <a:solidFill>
                  <a:srgbClr val="00B050"/>
                </a:solidFill>
                <a:latin typeface="Arial Narrow" panose="020B0606020202030204" pitchFamily="34" charset="0"/>
              </a:rPr>
              <a:t> </a:t>
            </a:r>
            <a:r>
              <a:rPr lang="pt-BR" sz="2800" b="1" dirty="0">
                <a:solidFill>
                  <a:srgbClr val="006600"/>
                </a:solidFill>
                <a:latin typeface="Arial Narrow" panose="020B0606020202030204" pitchFamily="34" charset="0"/>
              </a:rPr>
              <a:t>recursos da natureza</a:t>
            </a:r>
            <a:r>
              <a:rPr lang="pt-BR" sz="2800" b="1" dirty="0">
                <a:solidFill>
                  <a:srgbClr val="00B050"/>
                </a:solidFill>
                <a:latin typeface="Arial Narrow" panose="020B0606020202030204" pitchFamily="34" charset="0"/>
              </a:rPr>
              <a:t>,</a:t>
            </a:r>
            <a:r>
              <a:rPr lang="pt-BR" sz="2800" dirty="0">
                <a:solidFill>
                  <a:srgbClr val="333333"/>
                </a:solidFill>
                <a:latin typeface="Arial Narrow" panose="020B0606020202030204" pitchFamily="34" charset="0"/>
              </a:rPr>
              <a:t> sem preocupar com o futuro do meio ambiente.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E2C234-5DEC-1899-7734-4AD7A0204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7" y="260649"/>
            <a:ext cx="5852109" cy="3614538"/>
          </a:xfrm>
          <a:prstGeom prst="rect">
            <a:avLst/>
          </a:prstGeom>
          <a:effectLst>
            <a:glow rad="127000">
              <a:srgbClr val="006600"/>
            </a:glow>
          </a:effectLst>
        </p:spPr>
      </p:pic>
    </p:spTree>
    <p:extLst>
      <p:ext uri="{BB962C8B-B14F-4D97-AF65-F5344CB8AC3E}">
        <p14:creationId xmlns:p14="http://schemas.microsoft.com/office/powerpoint/2010/main" val="333886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window dir="ver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6600"/>
            </a:gs>
            <a:gs pos="50000">
              <a:schemeClr val="bg1"/>
            </a:gs>
            <a:gs pos="100000">
              <a:srgbClr val="CC660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>
            <a:extLst>
              <a:ext uri="{FF2B5EF4-FFF2-40B4-BE49-F238E27FC236}">
                <a16:creationId xmlns:a16="http://schemas.microsoft.com/office/drawing/2014/main" id="{1FD954C5-F58F-4479-B724-14420D193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76213"/>
            <a:ext cx="9144000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0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6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Temática religiosa e mística.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6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Poesia da natureza, marcada por forte sentimento nacionalista.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6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(Gonçalves de Magalhães, </a:t>
            </a:r>
            <a:r>
              <a:rPr kumimoji="0" lang="pt-BR" altLang="pt-BR" sz="6000" b="1" i="0" u="none" strike="noStrike" kern="1200" cap="none" spc="0" normalizeH="0" baseline="0" noProof="0" dirty="0">
                <a:ln>
                  <a:noFill/>
                </a:ln>
                <a:solidFill>
                  <a:srgbClr val="00A24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Gonçalves Dias)</a:t>
            </a:r>
          </a:p>
        </p:txBody>
      </p:sp>
    </p:spTree>
    <p:extLst>
      <p:ext uri="{BB962C8B-B14F-4D97-AF65-F5344CB8AC3E}">
        <p14:creationId xmlns:p14="http://schemas.microsoft.com/office/powerpoint/2010/main" val="10883768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99">
            <a:alpha val="5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>
            <a:extLst>
              <a:ext uri="{FF2B5EF4-FFF2-40B4-BE49-F238E27FC236}">
                <a16:creationId xmlns:a16="http://schemas.microsoft.com/office/drawing/2014/main" id="{1FD954C5-F58F-4479-B724-14420D193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67" y="1628800"/>
            <a:ext cx="9144000" cy="3420167"/>
          </a:xfrm>
          <a:prstGeom prst="rect">
            <a:avLst/>
          </a:prstGeom>
          <a:solidFill>
            <a:schemeClr val="bg1"/>
          </a:solidFill>
          <a:ln w="28575">
            <a:solidFill>
              <a:srgbClr val="00A249"/>
            </a:solidFill>
          </a:ln>
          <a:effectLst/>
        </p:spPr>
        <p:txBody>
          <a:bodyPr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0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PANTEÍSMO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doutrina filosófica que </a:t>
            </a:r>
            <a:r>
              <a:rPr lang="pt-BR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caracteriza por extrema </a:t>
            </a: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aproximação ou identificação total entre Deus e o universo –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concebid</a:t>
            </a:r>
            <a:r>
              <a:rPr lang="pt-BR" sz="3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como realidade conexa ou como uma única realidade integrada.</a:t>
            </a:r>
            <a:endParaRPr kumimoji="0" lang="pt-BR" altLang="pt-BR" sz="3200" b="1" i="0" u="none" strike="noStrike" kern="1200" cap="none" spc="0" normalizeH="0" baseline="0" noProof="0" dirty="0">
              <a:ln>
                <a:noFill/>
              </a:ln>
              <a:solidFill>
                <a:srgbClr val="00A24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00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3">
            <a:extLst>
              <a:ext uri="{FF2B5EF4-FFF2-40B4-BE49-F238E27FC236}">
                <a16:creationId xmlns:a16="http://schemas.microsoft.com/office/drawing/2014/main" id="{A00EB77B-5B52-49F5-84EA-0B148E233A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87A47D83-963C-4E7C-A09F-CD729B935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8E74FEC2-2CBD-4171-A5B6-63500B9277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6264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795D124A-BB04-49FF-93CD-ABCAC251A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17025C27-FD4E-4B48-9F89-EEB36F954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288A88BB-B18C-4160-A0DF-DB8C366D7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734" y="1124744"/>
            <a:ext cx="8352532" cy="5355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Poesia</a:t>
            </a: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Gonçalves Dias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Álvares de Azevedo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Castro Alves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Sousândrade</a:t>
            </a:r>
            <a:endParaRPr lang="pt-BR" altLang="pt-BR" sz="24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alt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Prosa</a:t>
            </a: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(Romance)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altLang="pt-BR" sz="24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Joaquim Manuel de Macedo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José de Alencar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Bernardo Guimarães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Manuel Antônio de Almeida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18C368A-FFA5-471F-8D8E-540CF5F3926E}"/>
              </a:ext>
            </a:extLst>
          </p:cNvPr>
          <p:cNvSpPr txBox="1"/>
          <p:nvPr/>
        </p:nvSpPr>
        <p:spPr>
          <a:xfrm>
            <a:off x="395734" y="261445"/>
            <a:ext cx="8352532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lvl="0" algn="ctr">
              <a:defRPr/>
            </a:pPr>
            <a:endParaRPr lang="pt-BR" altLang="pt-BR" sz="1200" b="1" dirty="0">
              <a:solidFill>
                <a:prstClr val="black"/>
              </a:solidFill>
            </a:endParaRPr>
          </a:p>
          <a:p>
            <a:pPr lvl="0" algn="ctr">
              <a:defRPr/>
            </a:pPr>
            <a:r>
              <a:rPr lang="pt-BR" altLang="pt-BR" sz="2400" b="1" dirty="0"/>
              <a:t>PRINCIPAIS AUTORES  ROMÂNTICOS BRASILEIROS</a:t>
            </a:r>
          </a:p>
          <a:p>
            <a:pPr lvl="0" algn="ctr">
              <a:defRPr/>
            </a:pPr>
            <a:endParaRPr lang="pt-BR" altLang="pt-B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3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3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3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3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3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6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3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3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3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3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0D52DF-C821-4516-8804-29C102330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260648"/>
            <a:ext cx="8064896" cy="792088"/>
          </a:xfr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rmAutofit fontScale="90000"/>
          </a:bodyPr>
          <a:lstStyle/>
          <a:p>
            <a:r>
              <a:rPr lang="pt-BR" sz="3700" b="1" dirty="0">
                <a:solidFill>
                  <a:srgbClr val="000099"/>
                </a:solidFill>
              </a:rPr>
              <a:t>1ª FASE DO ROMANTISMO NO BRASIL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8A09A2-FC5A-44B0-A6E5-66E39849B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508" y="1412776"/>
            <a:ext cx="8856983" cy="5184576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sz="2600" dirty="0">
                <a:solidFill>
                  <a:srgbClr val="333333"/>
                </a:solidFill>
                <a:latin typeface="Arial Narrow" panose="020B0606020202030204" pitchFamily="34" charset="0"/>
              </a:rPr>
              <a:t>Além de semelhanças com o movimento europeu, o brasileiro possui diversas peculiaridades marcadas pelo </a:t>
            </a:r>
            <a:r>
              <a:rPr lang="pt-BR" sz="2600" b="1" dirty="0">
                <a:solidFill>
                  <a:srgbClr val="000099"/>
                </a:solidFill>
                <a:latin typeface="Arial Narrow" panose="020B0606020202030204" pitchFamily="34" charset="0"/>
              </a:rPr>
              <a:t>contexto histórico local</a:t>
            </a:r>
            <a:r>
              <a:rPr lang="pt-BR" sz="2600" dirty="0">
                <a:solidFill>
                  <a:srgbClr val="333333"/>
                </a:solidFill>
                <a:latin typeface="Arial Narrow" panose="020B0606020202030204" pitchFamily="34" charset="0"/>
              </a:rPr>
              <a:t>:</a:t>
            </a:r>
          </a:p>
          <a:p>
            <a:pPr marL="0" indent="0">
              <a:buNone/>
            </a:pPr>
            <a:endParaRPr lang="pt-BR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r>
              <a:rPr lang="pt-BR" b="1" dirty="0">
                <a:solidFill>
                  <a:srgbClr val="002060"/>
                </a:solidFill>
                <a:latin typeface="Arial Narrow" panose="020B0606020202030204" pitchFamily="34" charset="0"/>
              </a:rPr>
              <a:t>Subjetivismo;</a:t>
            </a:r>
          </a:p>
          <a:p>
            <a:r>
              <a:rPr lang="pt-BR" b="1" dirty="0">
                <a:solidFill>
                  <a:srgbClr val="00A249"/>
                </a:solidFill>
                <a:latin typeface="Arial Narrow" panose="020B0606020202030204" pitchFamily="34" charset="0"/>
              </a:rPr>
              <a:t>Culto à natureza;</a:t>
            </a:r>
          </a:p>
          <a:p>
            <a:r>
              <a:rPr lang="pt-BR" b="1" dirty="0">
                <a:solidFill>
                  <a:srgbClr val="002060"/>
                </a:solidFill>
                <a:latin typeface="Arial Narrow" panose="020B0606020202030204" pitchFamily="34" charset="0"/>
              </a:rPr>
              <a:t>Escapismo e do sentimentalismo;</a:t>
            </a:r>
          </a:p>
          <a:p>
            <a:r>
              <a:rPr lang="pt-BR" b="1" dirty="0">
                <a:solidFill>
                  <a:srgbClr val="00A249"/>
                </a:solidFill>
                <a:latin typeface="Arial Narrow" panose="020B0606020202030204" pitchFamily="34" charset="0"/>
              </a:rPr>
              <a:t>Nacionalismo;</a:t>
            </a:r>
            <a:endParaRPr lang="pt-BR" dirty="0">
              <a:solidFill>
                <a:srgbClr val="00A249"/>
              </a:solidFill>
              <a:latin typeface="Arial Narrow" panose="020B0606020202030204" pitchFamily="34" charset="0"/>
            </a:endParaRPr>
          </a:p>
          <a:p>
            <a:r>
              <a:rPr lang="pt-BR" b="1" dirty="0">
                <a:solidFill>
                  <a:srgbClr val="333333"/>
                </a:solidFill>
                <a:latin typeface="Arial Narrow" panose="020B0606020202030204" pitchFamily="34" charset="0"/>
              </a:rPr>
              <a:t>Exaltação do índio;</a:t>
            </a:r>
          </a:p>
          <a:p>
            <a:r>
              <a:rPr lang="pt-BR" b="1" dirty="0">
                <a:solidFill>
                  <a:srgbClr val="0070C0"/>
                </a:solidFill>
                <a:latin typeface="Arial Narrow" panose="020B0606020202030204" pitchFamily="34" charset="0"/>
              </a:rPr>
              <a:t>Ufanismo.</a:t>
            </a:r>
            <a:endParaRPr lang="pt-BR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400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46000">
              <a:schemeClr val="accent1">
                <a:lumMod val="95000"/>
                <a:lumOff val="5000"/>
              </a:schemeClr>
            </a:gs>
            <a:gs pos="100000">
              <a:schemeClr val="accent1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>
            <a:extLst>
              <a:ext uri="{FF2B5EF4-FFF2-40B4-BE49-F238E27FC236}">
                <a16:creationId xmlns:a16="http://schemas.microsoft.com/office/drawing/2014/main" id="{D086BC1F-9B18-4CEE-99FC-8E3D21A9A6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7" y="1844824"/>
            <a:ext cx="8712968" cy="44012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marL="457200" marR="0" lvl="0" indent="-4572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Longe do processo de desenvolvimento urbano provo- </a:t>
            </a:r>
            <a:r>
              <a:rPr kumimoji="0" lang="pt-BR" altLang="pt-BR" sz="2800" b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cado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 pela 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Revolução Industrial 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no países europeus.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lang="pt-BR" altLang="pt-BR" sz="2800" b="1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pt-BR" altLang="pt-BR" sz="28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cs typeface="+mn-cs"/>
            </a:endParaRPr>
          </a:p>
          <a:p>
            <a:pPr marL="457200" marR="0" lvl="0" indent="-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Busca abandonar características lusitanas </a:t>
            </a:r>
            <a:r>
              <a:rPr lang="pt-BR" altLang="pt-BR" sz="28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 adota 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um estilo mais próximo da fala brasileira =&gt; 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pt-BR" altLang="pt-BR" sz="28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            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          </a:t>
            </a:r>
          </a:p>
          <a:p>
            <a:pPr marR="0" lvl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pt-BR" altLang="pt-BR" sz="28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                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Romance 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cs typeface="+mn-cs"/>
              </a:rPr>
              <a:t>Regionalista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 e 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Nacionalista.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F85D7D7-D2C0-46EE-83AE-9C7EAD7F4FF3}"/>
              </a:ext>
            </a:extLst>
          </p:cNvPr>
          <p:cNvSpPr txBox="1"/>
          <p:nvPr/>
        </p:nvSpPr>
        <p:spPr>
          <a:xfrm>
            <a:off x="215516" y="260648"/>
            <a:ext cx="8712968" cy="769441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/>
              <a:t>BRASIL – NA ERA ROMÂNTICA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57AC37-C318-43A3-A573-F648131C6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7035"/>
            <a:ext cx="8229600" cy="706090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pt-BR" b="1" dirty="0">
                <a:solidFill>
                  <a:srgbClr val="006600"/>
                </a:solidFill>
              </a:rPr>
              <a:t>INDIANISMO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705368-C400-4B99-80FC-59BBAE402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96751"/>
            <a:ext cx="8640960" cy="5494213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algn="just"/>
            <a:r>
              <a:rPr lang="pt-BR" sz="2800" dirty="0">
                <a:latin typeface="Arial Narrow" panose="020B0606020202030204" pitchFamily="34" charset="0"/>
              </a:rPr>
              <a:t>Necessidade de </a:t>
            </a:r>
            <a:r>
              <a:rPr lang="pt-BR" sz="2800" dirty="0">
                <a:solidFill>
                  <a:srgbClr val="CC0099"/>
                </a:solidFill>
                <a:latin typeface="Arial Narrow" panose="020B0606020202030204" pitchFamily="34" charset="0"/>
              </a:rPr>
              <a:t>ícones</a:t>
            </a:r>
            <a:r>
              <a:rPr lang="pt-BR" sz="2800" dirty="0">
                <a:latin typeface="Arial Narrow" panose="020B0606020202030204" pitchFamily="34" charset="0"/>
              </a:rPr>
              <a:t> e de uma </a:t>
            </a:r>
            <a:r>
              <a:rPr lang="pt-BR" sz="2800" b="1" dirty="0">
                <a:solidFill>
                  <a:srgbClr val="C00000"/>
                </a:solidFill>
                <a:latin typeface="Arial Narrow" panose="020B0606020202030204" pitchFamily="34" charset="0"/>
              </a:rPr>
              <a:t>cultura de </a:t>
            </a:r>
            <a:r>
              <a:rPr lang="pt-BR" sz="2800" dirty="0">
                <a:solidFill>
                  <a:srgbClr val="C00000"/>
                </a:solidFill>
                <a:latin typeface="Arial Narrow" panose="020B0606020202030204" pitchFamily="34" charset="0"/>
              </a:rPr>
              <a:t>resistência</a:t>
            </a:r>
            <a:r>
              <a:rPr lang="pt-BR" sz="2800" dirty="0">
                <a:latin typeface="Arial Narrow" panose="020B0606020202030204" pitchFamily="34" charset="0"/>
              </a:rPr>
              <a:t>;</a:t>
            </a:r>
          </a:p>
          <a:p>
            <a:pPr marL="0" indent="0" algn="just">
              <a:buNone/>
            </a:pPr>
            <a:endParaRPr lang="pt-BR" sz="1400" dirty="0">
              <a:latin typeface="Arial Narrow" panose="020B0606020202030204" pitchFamily="34" charset="0"/>
            </a:endParaRPr>
          </a:p>
          <a:p>
            <a:pPr algn="just"/>
            <a:r>
              <a:rPr lang="pt-BR" sz="2800" b="1" dirty="0">
                <a:solidFill>
                  <a:srgbClr val="003300"/>
                </a:solidFill>
                <a:latin typeface="Arial Narrow" panose="020B0606020202030204" pitchFamily="34" charset="0"/>
              </a:rPr>
              <a:t>Valorização do indígena: </a:t>
            </a:r>
            <a:r>
              <a:rPr lang="pt-BR" sz="2800" dirty="0">
                <a:latin typeface="Arial Narrow" panose="020B0606020202030204" pitchFamily="34" charset="0"/>
              </a:rPr>
              <a:t>equiparado ao cavaleiro medieval, “</a:t>
            </a:r>
            <a:r>
              <a:rPr lang="pt-BR" sz="2800" b="1" dirty="0">
                <a:solidFill>
                  <a:srgbClr val="00A249"/>
                </a:solidFill>
                <a:latin typeface="Arial Narrow" panose="020B0606020202030204" pitchFamily="34" charset="0"/>
              </a:rPr>
              <a:t>homem puro</a:t>
            </a:r>
            <a:r>
              <a:rPr lang="pt-BR" sz="2800" dirty="0">
                <a:latin typeface="Arial Narrow" panose="020B0606020202030204" pitchFamily="34" charset="0"/>
              </a:rPr>
              <a:t>”, Rousseauniano;</a:t>
            </a:r>
          </a:p>
          <a:p>
            <a:pPr marL="0" indent="0" algn="just">
              <a:buNone/>
            </a:pPr>
            <a:endParaRPr lang="pt-BR" sz="1400" dirty="0">
              <a:latin typeface="Arial Narrow" panose="020B0606020202030204" pitchFamily="34" charset="0"/>
            </a:endParaRPr>
          </a:p>
          <a:p>
            <a:pPr algn="just"/>
            <a:r>
              <a:rPr lang="pt-BR" sz="2800" b="1" dirty="0">
                <a:solidFill>
                  <a:srgbClr val="002060"/>
                </a:solidFill>
                <a:latin typeface="Arial Narrow" panose="020B0606020202030204" pitchFamily="34" charset="0"/>
              </a:rPr>
              <a:t>Romantismo + </a:t>
            </a:r>
            <a:r>
              <a:rPr lang="pt-BR" sz="2800" b="1" dirty="0">
                <a:solidFill>
                  <a:srgbClr val="002060"/>
                </a:solidFill>
                <a:highlight>
                  <a:srgbClr val="00FF00"/>
                </a:highlight>
                <a:latin typeface="Arial Narrow" panose="020B0606020202030204" pitchFamily="34" charset="0"/>
              </a:rPr>
              <a:t>nacionalismo</a:t>
            </a:r>
            <a:r>
              <a:rPr lang="pt-BR" sz="2800" b="1" dirty="0">
                <a:solidFill>
                  <a:srgbClr val="002060"/>
                </a:solidFill>
                <a:latin typeface="Arial Narrow" panose="020B0606020202030204" pitchFamily="34" charset="0"/>
              </a:rPr>
              <a:t> = indianismo:</a:t>
            </a:r>
          </a:p>
          <a:p>
            <a:pPr algn="just"/>
            <a:endParaRPr lang="pt-BR" sz="2800" dirty="0">
              <a:latin typeface="Arial Narrow" panose="020B0606020202030204" pitchFamily="34" charset="0"/>
            </a:endParaRPr>
          </a:p>
          <a:p>
            <a:pPr algn="just"/>
            <a:r>
              <a:rPr lang="pt-BR" sz="2800" b="1" dirty="0">
                <a:solidFill>
                  <a:srgbClr val="CC0099"/>
                </a:solidFill>
                <a:latin typeface="Arial Narrow" panose="020B0606020202030204" pitchFamily="34" charset="0"/>
              </a:rPr>
              <a:t>José de Alencar</a:t>
            </a:r>
            <a:r>
              <a:rPr lang="pt-BR" sz="2800" dirty="0">
                <a:latin typeface="Arial Narrow" panose="020B0606020202030204" pitchFamily="34" charset="0"/>
              </a:rPr>
              <a:t>: consórcio  “entre os nativos”;</a:t>
            </a:r>
          </a:p>
          <a:p>
            <a:pPr algn="just"/>
            <a:r>
              <a:rPr lang="pt-BR" sz="2800" b="1" dirty="0">
                <a:solidFill>
                  <a:srgbClr val="0070C0"/>
                </a:solidFill>
                <a:latin typeface="Arial Narrow" panose="020B0606020202030204" pitchFamily="34" charset="0"/>
              </a:rPr>
              <a:t>Gonçalves Dias</a:t>
            </a:r>
            <a:r>
              <a:rPr lang="pt-BR" sz="2800" dirty="0">
                <a:latin typeface="Arial Narrow" panose="020B0606020202030204" pitchFamily="34" charset="0"/>
              </a:rPr>
              <a:t>: (indígena sendo explorado);</a:t>
            </a:r>
          </a:p>
          <a:p>
            <a:pPr marL="0" indent="0" algn="just">
              <a:buNone/>
            </a:pPr>
            <a:r>
              <a:rPr lang="pt-BR" sz="2800" dirty="0">
                <a:latin typeface="Arial Narrow" panose="020B0606020202030204" pitchFamily="34" charset="0"/>
              </a:rPr>
              <a:t>     I-JUCA PIRAMA</a:t>
            </a:r>
          </a:p>
          <a:p>
            <a:pPr algn="just"/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</a:rPr>
              <a:t>Castro Alves</a:t>
            </a:r>
            <a:r>
              <a:rPr lang="pt-BR" sz="2800" dirty="0">
                <a:latin typeface="Arial Narrow" panose="020B0606020202030204" pitchFamily="34" charset="0"/>
              </a:rPr>
              <a:t>: Abolicionista - 1888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9463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8000"/>
            </a:gs>
            <a:gs pos="50000">
              <a:schemeClr val="bg1"/>
            </a:gs>
            <a:gs pos="100000">
              <a:srgbClr val="0080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 descr="image005">
            <a:extLst>
              <a:ext uri="{FF2B5EF4-FFF2-40B4-BE49-F238E27FC236}">
                <a16:creationId xmlns:a16="http://schemas.microsoft.com/office/drawing/2014/main" id="{F5958395-43BB-4AA4-A903-602687D0E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060848"/>
            <a:ext cx="4320480" cy="4589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2" name="WordArt 4">
            <a:extLst>
              <a:ext uri="{FF2B5EF4-FFF2-40B4-BE49-F238E27FC236}">
                <a16:creationId xmlns:a16="http://schemas.microsoft.com/office/drawing/2014/main" id="{F62A32E9-A9FD-4E93-A2A0-29627559189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752475" y="1844675"/>
            <a:ext cx="7639050" cy="1368003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spcFirstLastPara="1" wrap="none" fromWordArt="1" anchor="b">
            <a:prstTxWarp prst="textArchUp">
              <a:avLst>
                <a:gd name="adj" fmla="val 10800000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500" b="0" i="0" u="none" strike="noStrike" kern="10" cap="none" spc="0" normalizeH="0" baseline="0" noProof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35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latin typeface="Arial Black" panose="020B0A04020102020204" pitchFamily="34" charset="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500" b="0" i="0" u="none" strike="noStrike" kern="10" cap="none" spc="0" normalizeH="0" baseline="0" noProof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500" b="0" i="0" u="none" strike="noStrike" kern="10" cap="none" spc="0" normalizeH="0" baseline="0" noProof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35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latin typeface="Arial Black" panose="020B0A04020102020204" pitchFamily="34" charset="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500" b="0" i="0" u="none" strike="noStrike" kern="10" cap="none" spc="0" normalizeH="0" baseline="0" noProof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sz="3500" kern="1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latin typeface="Arial Black" panose="020B0A04020102020204" pitchFamily="34" charset="0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3500" b="0" i="0" u="none" strike="noStrike" kern="10" cap="none" spc="0" normalizeH="0" baseline="0" noProof="0" dirty="0">
              <a:ln w="9525">
                <a:solidFill>
                  <a:srgbClr val="000000"/>
                </a:solidFill>
                <a:round/>
                <a:headEnd/>
                <a:tailEnd/>
              </a:ln>
              <a:solidFill>
                <a:srgbClr val="000000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5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O indianismo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5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e o nacionalismo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 Box 4">
            <a:extLst>
              <a:ext uri="{FF2B5EF4-FFF2-40B4-BE49-F238E27FC236}">
                <a16:creationId xmlns:a16="http://schemas.microsoft.com/office/drawing/2014/main" id="{FF061BF0-5F74-47CD-A7A9-9EAB0A457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720725"/>
            <a:ext cx="8893175" cy="49859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Valorização do indígena, da flora e fauna.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loguinho">
            <a:extLst>
              <a:ext uri="{FF2B5EF4-FFF2-40B4-BE49-F238E27FC236}">
                <a16:creationId xmlns:a16="http://schemas.microsoft.com/office/drawing/2014/main" id="{AB91E52D-34C2-43D9-90C8-6F22ACB2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-674688"/>
            <a:ext cx="5364162" cy="583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2" name="Text Box 6">
            <a:extLst>
              <a:ext uri="{FF2B5EF4-FFF2-40B4-BE49-F238E27FC236}">
                <a16:creationId xmlns:a16="http://schemas.microsoft.com/office/drawing/2014/main" id="{78EBF509-C551-4A65-980C-0F61BF0DF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44675"/>
            <a:ext cx="5867400" cy="502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80808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 Regionalismo:</a:t>
            </a:r>
            <a:r>
              <a:rPr kumimoji="0" lang="pt-BR" altLang="pt-BR" sz="5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homem do interior, região em que ele vive, folclore e costumes.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14:honeycomb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E2A006-2821-4F75-B7D1-FBD6179A2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586" y="1340768"/>
            <a:ext cx="7452828" cy="5132052"/>
          </a:xfrm>
          <a:prstGeom prst="rect">
            <a:avLst/>
          </a:prstGeom>
          <a:ln>
            <a:noFill/>
          </a:ln>
          <a:effectLst>
            <a:glow rad="698500">
              <a:srgbClr val="00B050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339B824-A3FB-4608-89DE-FA7EBC4E44D7}"/>
              </a:ext>
            </a:extLst>
          </p:cNvPr>
          <p:cNvSpPr txBox="1"/>
          <p:nvPr/>
        </p:nvSpPr>
        <p:spPr>
          <a:xfrm>
            <a:off x="179512" y="260648"/>
            <a:ext cx="8784976" cy="615553"/>
          </a:xfrm>
          <a:prstGeom prst="rect">
            <a:avLst/>
          </a:prstGeom>
          <a:solidFill>
            <a:srgbClr val="0070C0"/>
          </a:solidFill>
          <a:ln>
            <a:solidFill>
              <a:schemeClr val="accent1">
                <a:lumMod val="75000"/>
              </a:schemeClr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400" b="1" dirty="0">
                <a:solidFill>
                  <a:schemeClr val="bg1"/>
                </a:solidFill>
                <a:latin typeface="AR CENA" panose="02000000000000000000" pitchFamily="2" charset="0"/>
              </a:rPr>
              <a:t>1ª GERAÇÃO ROMÂNTICA NO BRASIL</a:t>
            </a:r>
          </a:p>
        </p:txBody>
      </p:sp>
    </p:spTree>
    <p:extLst>
      <p:ext uri="{BB962C8B-B14F-4D97-AF65-F5344CB8AC3E}">
        <p14:creationId xmlns:p14="http://schemas.microsoft.com/office/powerpoint/2010/main" val="2237036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CCFF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 Box 4">
            <a:extLst>
              <a:ext uri="{FF2B5EF4-FFF2-40B4-BE49-F238E27FC236}">
                <a16:creationId xmlns:a16="http://schemas.microsoft.com/office/drawing/2014/main" id="{F8FF548E-2C99-49CF-BF5E-DEA8E6AC6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764704"/>
            <a:ext cx="8496944" cy="5073055"/>
          </a:xfrm>
          <a:prstGeom prst="rect">
            <a:avLst/>
          </a:prstGeom>
          <a:solidFill>
            <a:schemeClr val="bg1"/>
          </a:solidFill>
          <a:ln w="28575">
            <a:solidFill>
              <a:srgbClr val="00A249"/>
            </a:solidFill>
          </a:ln>
          <a:effectLst>
            <a:glow rad="1384300">
              <a:srgbClr val="FF6699"/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/>
          <a:p>
            <a:pPr marL="457200" lvl="0" indent="-457200" algn="just">
              <a:lnSpc>
                <a:spcPct val="20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800" b="1" dirty="0">
                <a:solidFill>
                  <a:srgbClr val="000000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Consideram-se três países o 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berço do romantismo: 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Itália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, 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  <a:hlinkClick r:id="rId2"/>
              </a:rPr>
              <a:t>Alemanha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 e 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Inglaterra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.</a:t>
            </a:r>
          </a:p>
          <a:p>
            <a:pPr lvl="0" algn="just">
              <a:lnSpc>
                <a:spcPct val="200000"/>
              </a:lnSpc>
              <a:spcBef>
                <a:spcPct val="50000"/>
              </a:spcBef>
              <a:defRPr/>
            </a:pPr>
            <a:endParaRPr kumimoji="0" lang="pt-BR" altLang="pt-BR" sz="1400" b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457200" lvl="0" indent="-457200" algn="just">
              <a:lnSpc>
                <a:spcPct val="150000"/>
              </a:lnSpc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Porém, na </a:t>
            </a:r>
            <a:r>
              <a:rPr kumimoji="0" lang="pt-BR" altLang="pt-BR" sz="2800" b="1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França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,</a:t>
            </a:r>
            <a:r>
              <a:rPr lang="pt-BR" altLang="pt-BR" sz="2800" b="1" dirty="0">
                <a:latin typeface="Arial Narrow" panose="020B0606020202030204" pitchFamily="34" charset="0"/>
                <a:cs typeface="Times New Roman" panose="02020603050405020304" pitchFamily="18" charset="0"/>
              </a:rPr>
              <a:t> essa estética se fortalece como em nenhum outro país e, por meio dos artistas franceses, os</a:t>
            </a:r>
            <a:r>
              <a:rPr kumimoji="0" lang="pt-BR" altLang="pt-BR" sz="2800" b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ideais românticos</a:t>
            </a:r>
            <a:r>
              <a:rPr kumimoji="0" lang="pt-BR" altLang="pt-BR" sz="2800" b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cs typeface="Times New Roman" panose="02020603050405020304" pitchFamily="18" charset="0"/>
              </a:rPr>
              <a:t> se espalham pela Europa e pela América.</a:t>
            </a:r>
          </a:p>
        </p:txBody>
      </p:sp>
    </p:spTree>
    <p:extLst>
      <p:ext uri="{BB962C8B-B14F-4D97-AF65-F5344CB8AC3E}">
        <p14:creationId xmlns:p14="http://schemas.microsoft.com/office/powerpoint/2010/main" val="322463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WordArt 4" descr="Mármore branco">
            <a:extLst>
              <a:ext uri="{FF2B5EF4-FFF2-40B4-BE49-F238E27FC236}">
                <a16:creationId xmlns:a16="http://schemas.microsoft.com/office/drawing/2014/main" id="{DA0C5218-9D16-44A9-8DF4-D7BE6BBA63D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2625" y="1196975"/>
            <a:ext cx="7705725" cy="431958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  <a:scene3d>
              <a:camera prst="legacyObliqueRight"/>
              <a:lightRig rig="legacyHarsh3" dir="t"/>
            </a:scene3d>
            <a:sp3d extrusionH="100000" prstMaterial="legacyMatte">
              <a:extrusionClr>
                <a:srgbClr val="663300"/>
              </a:extrusionClr>
              <a:contourClr>
                <a:srgbClr val="FFCC99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round/>
                  <a:headEnd/>
                  <a:tailEnd/>
                </a:ln>
                <a:solidFill>
                  <a:srgbClr val="CC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Poesia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ext Box 3">
            <a:extLst>
              <a:ext uri="{FF2B5EF4-FFF2-40B4-BE49-F238E27FC236}">
                <a16:creationId xmlns:a16="http://schemas.microsoft.com/office/drawing/2014/main" id="{99802642-92A4-4124-91FB-FE3E7106A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A78202E8-5EFF-4210-B0A8-73EEEE90ED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D7601072-603F-4860-A485-88E5EAA437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6264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305B3E2A-E4D1-4F1F-8D3E-EDC2BAE3AC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71" name="Text Box 7">
            <a:extLst>
              <a:ext uri="{FF2B5EF4-FFF2-40B4-BE49-F238E27FC236}">
                <a16:creationId xmlns:a16="http://schemas.microsoft.com/office/drawing/2014/main" id="{6279E0FB-3498-47B5-80B1-D8C04CBB8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272" name="Text Box 8">
            <a:extLst>
              <a:ext uri="{FF2B5EF4-FFF2-40B4-BE49-F238E27FC236}">
                <a16:creationId xmlns:a16="http://schemas.microsoft.com/office/drawing/2014/main" id="{4EE91509-1BCF-47E8-8FC1-87F1F4377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3" y="476672"/>
            <a:ext cx="8208913" cy="60016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ROMANTISMO NO BRASIL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A2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Marco inicial:</a:t>
            </a:r>
            <a:endParaRPr kumimoji="0" lang="pt-BR" altLang="pt-BR" sz="3200" b="0" i="0" u="none" strike="noStrike" kern="1200" cap="none" spc="0" normalizeH="0" baseline="0" noProof="0" dirty="0">
              <a:ln>
                <a:noFill/>
              </a:ln>
              <a:solidFill>
                <a:srgbClr val="00A24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Publicação da</a:t>
            </a:r>
            <a:r>
              <a:rPr kumimoji="0" lang="pt-BR" altLang="pt-BR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obra:</a:t>
            </a: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"</a:t>
            </a: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3049E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Suspiros Poéticos e Saudades</a:t>
            </a: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", de Gonçalves de Magalhães, em 1836.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Marco final: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Publicação da obra: "Memórias Póstumas de Brás Cubas", de Machado de Assis, em 1881, quando</a:t>
            </a:r>
            <a:r>
              <a:rPr kumimoji="0" lang="pt-BR" altLang="pt-BR" sz="32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</a:t>
            </a:r>
            <a:r>
              <a:rPr kumimoji="0" lang="pt-BR" alt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 inaugura o Realismo.</a:t>
            </a:r>
          </a:p>
        </p:txBody>
      </p:sp>
    </p:spTree>
    <p:extLst>
      <p:ext uri="{BB962C8B-B14F-4D97-AF65-F5344CB8AC3E}">
        <p14:creationId xmlns:p14="http://schemas.microsoft.com/office/powerpoint/2010/main" val="75392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E8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3">
            <a:extLst>
              <a:ext uri="{FF2B5EF4-FFF2-40B4-BE49-F238E27FC236}">
                <a16:creationId xmlns:a16="http://schemas.microsoft.com/office/drawing/2014/main" id="{8D6591FC-1FC3-4B32-9385-4940B05586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782E6651-5279-4238-A673-6175332DE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1" name="Text Box 5">
            <a:extLst>
              <a:ext uri="{FF2B5EF4-FFF2-40B4-BE49-F238E27FC236}">
                <a16:creationId xmlns:a16="http://schemas.microsoft.com/office/drawing/2014/main" id="{A3FF3C0C-C99A-408A-9F8F-7D5DAEAC22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6264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82E0A2A3-DC02-47C9-904F-808C5CF25F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3" name="Text Box 7">
            <a:extLst>
              <a:ext uri="{FF2B5EF4-FFF2-40B4-BE49-F238E27FC236}">
                <a16:creationId xmlns:a16="http://schemas.microsoft.com/office/drawing/2014/main" id="{2F24B857-7A68-4A6D-A7B9-29035B381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344" name="Text Box 8">
            <a:extLst>
              <a:ext uri="{FF2B5EF4-FFF2-40B4-BE49-F238E27FC236}">
                <a16:creationId xmlns:a16="http://schemas.microsoft.com/office/drawing/2014/main" id="{FA5FFCFC-55FA-4CBD-AADF-E5FF7023C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441291"/>
            <a:ext cx="8352928" cy="5975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Características do Romantismo no Brasil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Rompimento com a tradição clássica;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Amor platônico, idealismo;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Idealização da mulher;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Subjetivismo e egocentrismo;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A24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Indianismo (tema do índio);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Nacionalismo e ufanismo;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Culto à natureza;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Sentimentalismo exacerbado;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Maior liberdade formal;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Religiosidade;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Evasão e escapismo.</a:t>
            </a:r>
          </a:p>
        </p:txBody>
      </p:sp>
    </p:spTree>
    <p:extLst>
      <p:ext uri="{BB962C8B-B14F-4D97-AF65-F5344CB8AC3E}">
        <p14:creationId xmlns:p14="http://schemas.microsoft.com/office/powerpoint/2010/main" val="114686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3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3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3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3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3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4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3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3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3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3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3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34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>
            <a:extLst>
              <a:ext uri="{FF2B5EF4-FFF2-40B4-BE49-F238E27FC236}">
                <a16:creationId xmlns:a16="http://schemas.microsoft.com/office/drawing/2014/main" id="{7F98065A-875F-48A7-A5FF-DCCA1365D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A09BEEAF-5891-4F6A-8BE3-73536382D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110DDC19-95F7-4CAC-AFAC-7BCEF6B5C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6264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69F4B217-E42B-4FF2-AFA7-70EA0BA73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52FD666D-EC71-4651-AE5B-3951FD9A0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F650DD4F-7487-4971-A2A0-DB0A5901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66623"/>
            <a:ext cx="8352928" cy="6163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POESIA - PRIMEIRA GERAÇÃO (1836-1853)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 Narrow" panose="020B0606020202030204" pitchFamily="34" charset="0"/>
              </a:rPr>
              <a:t>Exaltação à Pátria e à </a:t>
            </a:r>
            <a:r>
              <a:rPr lang="pt-BR" altLang="pt-BR" sz="2500" b="1" dirty="0">
                <a:solidFill>
                  <a:srgbClr val="003300"/>
                </a:solidFill>
                <a:latin typeface="Arial Narrow" panose="020B0606020202030204" pitchFamily="34" charset="0"/>
              </a:rPr>
              <a:t>N</a:t>
            </a:r>
            <a:r>
              <a:rPr kumimoji="0" lang="pt-BR" altLang="pt-BR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03300"/>
                </a:solidFill>
                <a:effectLst/>
                <a:uLnTx/>
                <a:uFillTx/>
                <a:latin typeface="Arial Narrow" panose="020B0606020202030204" pitchFamily="34" charset="0"/>
              </a:rPr>
              <a:t>atureza</a:t>
            </a:r>
            <a:r>
              <a:rPr lang="pt-BR" altLang="pt-BR" sz="2500" dirty="0">
                <a:solidFill>
                  <a:srgbClr val="003300"/>
                </a:solidFill>
                <a:latin typeface="Arial Narrow" panose="020B0606020202030204" pitchFamily="34" charset="0"/>
              </a:rPr>
              <a:t>;</a:t>
            </a: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I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</a:rPr>
              <a:t>dealização do indígena</a:t>
            </a:r>
            <a:r>
              <a:rPr lang="pt-BR" altLang="pt-BR" sz="2500" b="1" dirty="0">
                <a:solidFill>
                  <a:srgbClr val="000099"/>
                </a:solidFill>
                <a:latin typeface="Arial Narrow" panose="020B0606020202030204" pitchFamily="34" charset="0"/>
              </a:rPr>
              <a:t>a</a:t>
            </a: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, que surge como o herói brasileiro, fato que possibilita a criação de um passado para o país.</a:t>
            </a:r>
          </a:p>
          <a:p>
            <a:pPr marL="0" marR="0" lvl="0" indent="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 </a:t>
            </a:r>
          </a:p>
          <a:p>
            <a:pPr marL="0" marR="0" lvl="0" indent="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</a:rPr>
              <a:t>Autores</a:t>
            </a:r>
            <a:r>
              <a:rPr kumimoji="0" lang="pt-BR" altLang="pt-B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</a:rPr>
              <a:t>:</a:t>
            </a:r>
          </a:p>
          <a:p>
            <a:pPr marL="0" marR="0" lvl="0" indent="0" algn="just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pt-BR" altLang="pt-BR" sz="2500" b="1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lvl="0" algn="just" eaLnBrk="1" hangingPunct="1">
              <a:defRPr/>
            </a:pPr>
            <a:r>
              <a:rPr lang="pt-BR" altLang="pt-BR" sz="2500" b="1" u="sng" dirty="0">
                <a:solidFill>
                  <a:srgbClr val="FF0000"/>
                </a:solidFill>
                <a:latin typeface="Arial Narrow" panose="020B0606020202030204" pitchFamily="34" charset="0"/>
              </a:rPr>
              <a:t>Gonçalves de Magalhães</a:t>
            </a: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: Adotava as temáticas: indianista, nacionalismo, religiosidade e sentimentalismo. </a:t>
            </a:r>
          </a:p>
          <a:p>
            <a:pPr lvl="0" algn="just" eaLnBrk="1" hangingPunct="1">
              <a:defRPr/>
            </a:pPr>
            <a:endParaRPr lang="pt-BR" altLang="pt-BR" sz="25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85750" lvl="0" indent="-285750" algn="just" eaLnBrk="1" hangingPunct="1">
              <a:buFont typeface="Arial" panose="020B0604020202020204" pitchFamily="34" charset="0"/>
              <a:buChar char="•"/>
              <a:defRPr/>
            </a:pP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Obras de destaque: </a:t>
            </a:r>
            <a:r>
              <a:rPr lang="pt-BR" altLang="pt-BR" sz="2500" b="1" i="1" dirty="0">
                <a:solidFill>
                  <a:srgbClr val="002060"/>
                </a:solidFill>
                <a:latin typeface="Arial Narrow" panose="020B0606020202030204" pitchFamily="34" charset="0"/>
              </a:rPr>
              <a:t>Suspiros Poéticos e Saudades</a:t>
            </a: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que introduziu o Romantismo no Brasil, e </a:t>
            </a:r>
            <a:r>
              <a:rPr lang="pt-BR" altLang="pt-BR" sz="2500" i="1" dirty="0">
                <a:solidFill>
                  <a:prstClr val="black"/>
                </a:solidFill>
                <a:latin typeface="Arial Narrow" panose="020B0606020202030204" pitchFamily="34" charset="0"/>
              </a:rPr>
              <a:t>Confederação dos Tamoios.</a:t>
            </a:r>
            <a:endParaRPr kumimoji="0" lang="pt-BR" altLang="pt-B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pt-BR" alt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33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>
            <a:alpha val="7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3">
            <a:extLst>
              <a:ext uri="{FF2B5EF4-FFF2-40B4-BE49-F238E27FC236}">
                <a16:creationId xmlns:a16="http://schemas.microsoft.com/office/drawing/2014/main" id="{7F98065A-875F-48A7-A5FF-DCCA1365D5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5150" y="2565400"/>
            <a:ext cx="61928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A09BEEAF-5891-4F6A-8BE3-73536382D0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2133600"/>
            <a:ext cx="6840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110DDC19-95F7-4CAC-AFAC-7BCEF6B5C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2565400"/>
            <a:ext cx="6264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69F4B217-E42B-4FF2-AFA7-70EA0BA73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2152650"/>
            <a:ext cx="61420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52FD666D-EC71-4651-AE5B-3951FD9A02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713" y="2349500"/>
            <a:ext cx="53292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F650DD4F-7487-4971-A2A0-DB0A5901A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366623"/>
            <a:ext cx="8352928" cy="623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POESIA - PRIMEIRA GERAÇÃO (1836-1853)</a:t>
            </a:r>
            <a:r>
              <a:rPr kumimoji="0" lang="pt-BR" altLang="pt-B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alt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lvl="0" indent="-285750" algn="just" eaLnBrk="1" hangingPunct="1">
              <a:buFontTx/>
              <a:buChar char="-"/>
              <a:defRPr/>
            </a:pPr>
            <a:r>
              <a:rPr lang="pt-BR" altLang="pt-BR" sz="2500" b="1" u="sng" dirty="0">
                <a:solidFill>
                  <a:srgbClr val="000099"/>
                </a:solidFill>
                <a:latin typeface="Arial Narrow" panose="020B0606020202030204" pitchFamily="34" charset="0"/>
              </a:rPr>
              <a:t>Gonçalves Dias</a:t>
            </a: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: adoção das temáticas:</a:t>
            </a:r>
          </a:p>
          <a:p>
            <a:pPr lvl="0" algn="just" eaLnBrk="1" hangingPunct="1">
              <a:defRPr/>
            </a:pPr>
            <a:endParaRPr lang="pt-BR" altLang="pt-BR" sz="25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85750" lvl="0" indent="-285750" algn="just" eaLnBrk="1" hangingPunct="1">
              <a:buFontTx/>
              <a:buChar char="-"/>
              <a:defRPr/>
            </a:pP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indianista, </a:t>
            </a:r>
          </a:p>
          <a:p>
            <a:pPr marL="285750" lvl="0" indent="-285750" algn="just" eaLnBrk="1" hangingPunct="1">
              <a:buFontTx/>
              <a:buChar char="-"/>
              <a:defRPr/>
            </a:pP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saudade, </a:t>
            </a:r>
          </a:p>
          <a:p>
            <a:pPr marL="285750" lvl="0" indent="-285750" algn="just" eaLnBrk="1" hangingPunct="1">
              <a:buFontTx/>
              <a:buChar char="-"/>
              <a:defRPr/>
            </a:pP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amor e </a:t>
            </a:r>
          </a:p>
          <a:p>
            <a:pPr marL="285750" lvl="0" indent="-285750" algn="just" eaLnBrk="1" hangingPunct="1">
              <a:buFontTx/>
              <a:buChar char="-"/>
              <a:defRPr/>
            </a:pP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natureza. </a:t>
            </a:r>
          </a:p>
          <a:p>
            <a:pPr marL="285750" lvl="0" indent="-285750" algn="just" eaLnBrk="1" hangingPunct="1">
              <a:buFontTx/>
              <a:buChar char="-"/>
              <a:defRPr/>
            </a:pPr>
            <a:endParaRPr lang="pt-BR" altLang="pt-BR" sz="25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85750" lvl="0" indent="-285750" algn="just" eaLnBrk="1" hangingPunct="1">
              <a:buFontTx/>
              <a:buChar char="-"/>
              <a:defRPr/>
            </a:pPr>
            <a:r>
              <a:rPr lang="pt-BR" altLang="pt-BR" sz="2500" b="1" dirty="0">
                <a:solidFill>
                  <a:prstClr val="black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Obras de destaque</a:t>
            </a: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: </a:t>
            </a:r>
            <a:r>
              <a:rPr lang="pt-BR" altLang="pt-BR" sz="2500" i="1" dirty="0">
                <a:solidFill>
                  <a:prstClr val="black"/>
                </a:solidFill>
                <a:latin typeface="Arial Narrow" panose="020B0606020202030204" pitchFamily="34" charset="0"/>
              </a:rPr>
              <a:t>Cantos</a:t>
            </a: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 e </a:t>
            </a:r>
            <a:r>
              <a:rPr lang="pt-BR" altLang="pt-BR" sz="2500" i="1" dirty="0">
                <a:solidFill>
                  <a:prstClr val="black"/>
                </a:solidFill>
                <a:latin typeface="Arial Narrow" panose="020B0606020202030204" pitchFamily="34" charset="0"/>
              </a:rPr>
              <a:t>Os Timbiras</a:t>
            </a: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. </a:t>
            </a:r>
          </a:p>
          <a:p>
            <a:pPr lvl="0" algn="just" eaLnBrk="1" hangingPunct="1">
              <a:defRPr/>
            </a:pPr>
            <a:endParaRPr lang="pt-BR" altLang="pt-BR" sz="2500" dirty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marL="285750" lvl="0" indent="-285750" algn="just" eaLnBrk="1" hangingPunct="1">
              <a:buFontTx/>
              <a:buChar char="-"/>
              <a:defRPr/>
            </a:pP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Poemas mais famosos: </a:t>
            </a:r>
          </a:p>
          <a:p>
            <a:pPr marL="285750" lvl="0" indent="-285750" algn="just" eaLnBrk="1" hangingPunct="1">
              <a:buFontTx/>
              <a:buChar char="-"/>
              <a:defRPr/>
            </a:pPr>
            <a:r>
              <a:rPr lang="pt-BR" altLang="pt-BR" sz="2500" i="1" dirty="0">
                <a:solidFill>
                  <a:prstClr val="black"/>
                </a:solidFill>
                <a:latin typeface="Arial Narrow" panose="020B0606020202030204" pitchFamily="34" charset="0"/>
              </a:rPr>
              <a:t>Canção do exílio</a:t>
            </a: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, </a:t>
            </a:r>
          </a:p>
          <a:p>
            <a:pPr marL="285750" lvl="0" indent="-285750" algn="just" eaLnBrk="1" hangingPunct="1">
              <a:buFontTx/>
              <a:buChar char="-"/>
              <a:defRPr/>
            </a:pPr>
            <a:r>
              <a:rPr lang="pt-BR" altLang="pt-BR" sz="2500" i="1" dirty="0">
                <a:solidFill>
                  <a:prstClr val="black"/>
                </a:solidFill>
                <a:latin typeface="Arial Narrow" panose="020B0606020202030204" pitchFamily="34" charset="0"/>
              </a:rPr>
              <a:t>I-Juca-Pirama</a:t>
            </a: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 e </a:t>
            </a:r>
          </a:p>
          <a:p>
            <a:pPr marL="285750" lvl="0" indent="-285750" algn="just" eaLnBrk="1" hangingPunct="1">
              <a:buFontTx/>
              <a:buChar char="-"/>
              <a:defRPr/>
            </a:pPr>
            <a:r>
              <a:rPr lang="pt-BR" altLang="pt-BR" sz="2500" dirty="0">
                <a:solidFill>
                  <a:prstClr val="black"/>
                </a:solidFill>
                <a:latin typeface="Arial Narrow" panose="020B0606020202030204" pitchFamily="34" charset="0"/>
              </a:rPr>
              <a:t>“</a:t>
            </a:r>
            <a:r>
              <a:rPr lang="pt-BR" altLang="pt-BR" sz="2500" i="1" dirty="0">
                <a:solidFill>
                  <a:prstClr val="black"/>
                </a:solidFill>
                <a:latin typeface="Arial Narrow" panose="020B0606020202030204" pitchFamily="34" charset="0"/>
              </a:rPr>
              <a:t>Ainda uma vez – Adeus!”</a:t>
            </a:r>
          </a:p>
          <a:p>
            <a:pPr lvl="0" algn="just" eaLnBrk="1" hangingPunct="1">
              <a:defRPr/>
            </a:pPr>
            <a:endParaRPr kumimoji="0" lang="pt-BR" alt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78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>
            <a:extLst>
              <a:ext uri="{FF2B5EF4-FFF2-40B4-BE49-F238E27FC236}">
                <a16:creationId xmlns:a16="http://schemas.microsoft.com/office/drawing/2014/main" id="{245D6917-215F-4AE8-8886-5F815D1B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r="4695" b="6824"/>
          <a:stretch>
            <a:fillRect/>
          </a:stretch>
        </p:blipFill>
        <p:spPr bwMode="auto">
          <a:xfrm>
            <a:off x="0" y="0"/>
            <a:ext cx="9467850" cy="688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3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switch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D992F54C-D037-47EB-8C4E-E358971214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89035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checker/>
      </p:transition>
    </mc:Choice>
    <mc:Fallback xmlns="">
      <p:transition spd="slow">
        <p:checker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C9801-F0CF-4F3B-B126-297696C0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27247"/>
            <a:ext cx="8661648" cy="576064"/>
          </a:xfrm>
          <a:solidFill>
            <a:schemeClr val="accent1"/>
          </a:solidFill>
        </p:spPr>
        <p:txBody>
          <a:bodyPr/>
          <a:lstStyle/>
          <a:p>
            <a:r>
              <a:rPr lang="pt-BR" sz="3000" b="1" dirty="0">
                <a:solidFill>
                  <a:srgbClr val="003300"/>
                </a:solidFill>
                <a:latin typeface="Arial Narrow" panose="020B0606020202030204" pitchFamily="34" charset="0"/>
                <a:ea typeface="+mn-ea"/>
                <a:cs typeface="+mn-cs"/>
              </a:rPr>
              <a:t>         GONÇALVES DE MAGALHÃES     </a:t>
            </a:r>
            <a:r>
              <a:rPr lang="pt-BR" sz="3000" b="1" dirty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rPr>
              <a:t>(1811-1887</a:t>
            </a:r>
            <a:r>
              <a:rPr lang="pt-BR" sz="3200" b="1" dirty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rPr>
              <a:t>)</a:t>
            </a:r>
            <a:br>
              <a:rPr lang="pt-BR" sz="32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endParaRPr lang="pt-BR" sz="15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E6770A-A564-449A-9DFF-FDED8789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692696"/>
            <a:ext cx="8928992" cy="8237512"/>
          </a:xfrm>
        </p:spPr>
        <p:txBody>
          <a:bodyPr/>
          <a:lstStyle/>
          <a:p>
            <a:pPr>
              <a:spcBef>
                <a:spcPts val="0"/>
              </a:spcBef>
            </a:pPr>
            <a:endParaRPr lang="pt-BR" sz="2400" b="1" dirty="0">
              <a:latin typeface="Arial Narrow" panose="020B0606020202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pt-BR" sz="2400" b="1" dirty="0">
                <a:latin typeface="Arial Narrow" panose="020B0606020202030204" pitchFamily="34" charset="0"/>
              </a:rPr>
              <a:t>Obras</a:t>
            </a:r>
            <a:r>
              <a:rPr lang="pt-BR" sz="2400" dirty="0">
                <a:latin typeface="Arial Narrow" panose="020B0606020202030204" pitchFamily="34" charset="0"/>
              </a:rPr>
              <a:t>:  </a:t>
            </a:r>
            <a:r>
              <a:rPr lang="pt-BR" sz="2400" b="1" dirty="0">
                <a:latin typeface="Arial Narrow" panose="020B0606020202030204" pitchFamily="34" charset="0"/>
              </a:rPr>
              <a:t>Suspiros poéticos e saudades </a:t>
            </a:r>
            <a:r>
              <a:rPr lang="pt-BR" sz="2400" dirty="0">
                <a:latin typeface="Arial Narrow" panose="020B0606020202030204" pitchFamily="34" charset="0"/>
              </a:rPr>
              <a:t>(1836);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pt-BR" sz="2400" dirty="0">
                <a:latin typeface="Arial Narrow" panose="020B0606020202030204" pitchFamily="34" charset="0"/>
              </a:rPr>
              <a:t>                  </a:t>
            </a:r>
            <a:r>
              <a:rPr lang="pt-BR" sz="2400" b="1" dirty="0">
                <a:latin typeface="Arial Narrow" panose="020B0606020202030204" pitchFamily="34" charset="0"/>
              </a:rPr>
              <a:t>A confederação dos tamoios </a:t>
            </a:r>
            <a:r>
              <a:rPr lang="pt-BR" sz="2400" dirty="0">
                <a:latin typeface="Arial Narrow" panose="020B0606020202030204" pitchFamily="34" charset="0"/>
              </a:rPr>
              <a:t>(1857)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dirty="0">
                <a:latin typeface="Arial Narrow" panose="020B0606020202030204" pitchFamily="34" charset="0"/>
              </a:rPr>
              <a:t>Precedência cronológica na elaboração de versos Românticos. </a:t>
            </a:r>
            <a:r>
              <a:rPr lang="pt-BR" sz="2400" b="1" dirty="0">
                <a:latin typeface="Arial Narrow" panose="020B0606020202030204" pitchFamily="34" charset="0"/>
              </a:rPr>
              <a:t>Suspiros poéticos e saudades </a:t>
            </a:r>
            <a:r>
              <a:rPr lang="pt-BR" sz="2400" dirty="0">
                <a:latin typeface="Arial Narrow" panose="020B0606020202030204" pitchFamily="34" charset="0"/>
              </a:rPr>
              <a:t>materializam-se em ação lírica de algumas ideias do autor sobre o </a:t>
            </a:r>
            <a:r>
              <a:rPr lang="pt-BR" sz="2400" b="1" dirty="0">
                <a:latin typeface="Arial Narrow" panose="020B0606020202030204" pitchFamily="34" charset="0"/>
              </a:rPr>
              <a:t>Romantismo.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1200" b="1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b="1" dirty="0">
                <a:latin typeface="Arial Narrow" panose="020B0606020202030204" pitchFamily="34" charset="0"/>
              </a:rPr>
              <a:t>Movimento </a:t>
            </a:r>
            <a:r>
              <a:rPr lang="pt-BR" sz="2400" dirty="0">
                <a:latin typeface="Arial Narrow" panose="020B0606020202030204" pitchFamily="34" charset="0"/>
              </a:rPr>
              <a:t>de afirmação de uma literatura nacional, por destruírem os artifícios neoclássicos, e propunha a </a:t>
            </a:r>
            <a:r>
              <a:rPr lang="pt-BR" sz="2400" b="1" dirty="0">
                <a:latin typeface="Arial Narrow" panose="020B0606020202030204" pitchFamily="34" charset="0"/>
              </a:rPr>
              <a:t>valorização da natureza</a:t>
            </a:r>
            <a:r>
              <a:rPr lang="pt-BR" sz="2400" dirty="0">
                <a:latin typeface="Arial Narrow" panose="020B0606020202030204" pitchFamily="34" charset="0"/>
              </a:rPr>
              <a:t>, </a:t>
            </a:r>
            <a:r>
              <a:rPr lang="pt-BR" sz="2400" b="1" dirty="0">
                <a:latin typeface="Arial Narrow" panose="020B0606020202030204" pitchFamily="34" charset="0"/>
              </a:rPr>
              <a:t>do indígena e </a:t>
            </a:r>
            <a:r>
              <a:rPr lang="pt-BR" sz="2400" dirty="0">
                <a:latin typeface="Arial Narrow" panose="020B0606020202030204" pitchFamily="34" charset="0"/>
              </a:rPr>
              <a:t>de uma </a:t>
            </a:r>
            <a:r>
              <a:rPr lang="pt-BR" sz="2400" b="1" dirty="0">
                <a:latin typeface="Arial Narrow" panose="020B0606020202030204" pitchFamily="34" charset="0"/>
              </a:rPr>
              <a:t>religiosidade panteísta</a:t>
            </a:r>
            <a:r>
              <a:rPr lang="pt-BR" sz="2400" dirty="0">
                <a:latin typeface="Arial Narrow" panose="020B060602020203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dirty="0">
                <a:latin typeface="Arial Narrow" panose="020B0606020202030204" pitchFamily="34" charset="0"/>
              </a:rPr>
              <a:t>No entanto não há </a:t>
            </a:r>
            <a:r>
              <a:rPr lang="pt-BR" sz="2400" b="1" dirty="0">
                <a:highlight>
                  <a:srgbClr val="FFFF00"/>
                </a:highlight>
                <a:latin typeface="Arial Narrow" panose="020B0606020202030204" pitchFamily="34" charset="0"/>
              </a:rPr>
              <a:t>autêntica emoção poética </a:t>
            </a:r>
            <a:r>
              <a:rPr lang="pt-BR" sz="2400" dirty="0">
                <a:latin typeface="Arial Narrow" panose="020B0606020202030204" pitchFamily="34" charset="0"/>
              </a:rPr>
              <a:t>para efetivar suas teorias. Em sua obra ele afirma: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“Meus versos são suspiros de minha alma, sem outra lei que o interno sentimento</a:t>
            </a:r>
            <a:r>
              <a:rPr lang="pt-BR" sz="2400" b="1" dirty="0">
                <a:latin typeface="Arial Narrow" panose="020B0606020202030204" pitchFamily="34" charset="0"/>
              </a:rPr>
              <a:t>”.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1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71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wheel spokes="1"/>
      </p:transition>
    </mc:Choice>
    <mc:Fallback xmlns="">
      <p:transition spd="slow">
        <p:wheel spokes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C9801-F0CF-4F3B-B126-297696C0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64096"/>
          </a:xfrm>
        </p:spPr>
        <p:txBody>
          <a:bodyPr/>
          <a:lstStyle/>
          <a:p>
            <a:r>
              <a:rPr lang="pt-BR" sz="30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  <a:t>GONÇALVES DE MAGALHÃES     </a:t>
            </a:r>
            <a:r>
              <a:rPr lang="pt-BR" sz="3000" b="1" dirty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rPr>
              <a:t>(1811-1887</a:t>
            </a:r>
            <a:r>
              <a:rPr lang="pt-BR" sz="3200" b="1" dirty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rPr>
              <a:t>)</a:t>
            </a:r>
            <a:br>
              <a:rPr lang="pt-BR" sz="32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endParaRPr lang="pt-BR" sz="15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E6770A-A564-449A-9DFF-FDED8789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692696"/>
            <a:ext cx="8928992" cy="823751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pt-BR" sz="2400" b="1" dirty="0">
                <a:solidFill>
                  <a:srgbClr val="00A249"/>
                </a:solidFill>
                <a:latin typeface="Arial Narrow" panose="020B0606020202030204" pitchFamily="34" charset="0"/>
              </a:rPr>
              <a:t>Obras</a:t>
            </a:r>
            <a:r>
              <a:rPr lang="pt-BR" sz="2400" dirty="0">
                <a:latin typeface="Arial Narrow" panose="020B0606020202030204" pitchFamily="34" charset="0"/>
              </a:rPr>
              <a:t>:  Suspiros poéticos e saudades (1836);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latin typeface="Arial Narrow" panose="020B0606020202030204" pitchFamily="34" charset="0"/>
              </a:rPr>
              <a:t>                 </a:t>
            </a:r>
            <a:r>
              <a:rPr lang="pt-BR" sz="2400" b="1" dirty="0">
                <a:solidFill>
                  <a:srgbClr val="CC00CC"/>
                </a:solidFill>
                <a:latin typeface="Arial Narrow" panose="020B0606020202030204" pitchFamily="34" charset="0"/>
              </a:rPr>
              <a:t>A confederação dos tamoios </a:t>
            </a:r>
            <a:r>
              <a:rPr lang="pt-BR" sz="2400" dirty="0">
                <a:latin typeface="Arial Narrow" panose="020B0606020202030204" pitchFamily="34" charset="0"/>
              </a:rPr>
              <a:t>(1857)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dirty="0">
                <a:latin typeface="Arial Narrow" panose="020B0606020202030204" pitchFamily="34" charset="0"/>
              </a:rPr>
              <a:t>Precedência cronológica na elaboração de versos românticos.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Suspiros poéticos e saudades</a:t>
            </a:r>
            <a:r>
              <a:rPr lang="pt-BR" sz="2400" b="1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latin typeface="Arial Narrow" panose="020B0606020202030204" pitchFamily="34" charset="0"/>
              </a:rPr>
              <a:t>materializam-se em ação lírica de algumas ideias do autor sobre o </a:t>
            </a:r>
            <a:r>
              <a:rPr lang="pt-BR" sz="2400" b="1" dirty="0">
                <a:solidFill>
                  <a:srgbClr val="FF0066"/>
                </a:solidFill>
                <a:latin typeface="Arial Narrow" panose="020B0606020202030204" pitchFamily="34" charset="0"/>
              </a:rPr>
              <a:t>Romantismo.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1200" b="1" dirty="0">
              <a:solidFill>
                <a:srgbClr val="FF0066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b="1" dirty="0">
                <a:solidFill>
                  <a:srgbClr val="0070C0"/>
                </a:solidFill>
                <a:latin typeface="Arial Narrow" panose="020B0606020202030204" pitchFamily="34" charset="0"/>
              </a:rPr>
              <a:t>Movimento </a:t>
            </a:r>
            <a:r>
              <a:rPr lang="pt-BR" sz="2400" dirty="0">
                <a:latin typeface="Arial Narrow" panose="020B0606020202030204" pitchFamily="34" charset="0"/>
              </a:rPr>
              <a:t>de afirmação de uma literatura nacional, na medida em que se destruíam os artifícios neoclássicos e propunha a </a:t>
            </a:r>
            <a:r>
              <a:rPr lang="pt-BR" sz="2400" b="1" dirty="0">
                <a:solidFill>
                  <a:srgbClr val="00A249"/>
                </a:solidFill>
                <a:latin typeface="Arial Narrow" panose="020B0606020202030204" pitchFamily="34" charset="0"/>
              </a:rPr>
              <a:t>valorização da natureza</a:t>
            </a:r>
            <a:r>
              <a:rPr lang="pt-BR" sz="2400" dirty="0">
                <a:latin typeface="Arial Narrow" panose="020B0606020202030204" pitchFamily="34" charset="0"/>
              </a:rPr>
              <a:t>, </a:t>
            </a:r>
            <a:r>
              <a:rPr lang="pt-BR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do índio</a:t>
            </a:r>
            <a:r>
              <a:rPr lang="pt-BR" sz="2400" dirty="0">
                <a:latin typeface="Arial Narrow" panose="020B0606020202030204" pitchFamily="34" charset="0"/>
              </a:rPr>
              <a:t> e de uma </a:t>
            </a:r>
            <a:r>
              <a:rPr lang="pt-BR" sz="2400" b="1" dirty="0">
                <a:solidFill>
                  <a:srgbClr val="0070C0"/>
                </a:solidFill>
                <a:latin typeface="Arial Narrow" panose="020B0606020202030204" pitchFamily="34" charset="0"/>
              </a:rPr>
              <a:t>religiosidade panteísta</a:t>
            </a:r>
            <a:r>
              <a:rPr lang="pt-BR" sz="2400" dirty="0">
                <a:latin typeface="Arial Narrow" panose="020B060602020203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dirty="0">
                <a:latin typeface="Arial Narrow" panose="020B0606020202030204" pitchFamily="34" charset="0"/>
              </a:rPr>
              <a:t>No entanto, falta-lhe </a:t>
            </a:r>
            <a:r>
              <a:rPr lang="pt-BR" sz="2400" dirty="0">
                <a:highlight>
                  <a:srgbClr val="FFFF00"/>
                </a:highlight>
                <a:latin typeface="Arial Narrow" panose="020B0606020202030204" pitchFamily="34" charset="0"/>
              </a:rPr>
              <a:t>autêntica emoção poética </a:t>
            </a:r>
            <a:r>
              <a:rPr lang="pt-BR" sz="2400" dirty="0">
                <a:latin typeface="Arial Narrow" panose="020B0606020202030204" pitchFamily="34" charset="0"/>
              </a:rPr>
              <a:t>para efetivar suas teorias. Em sua obra ele afirma: “ Meus versos são suspiros de minha alma </a:t>
            </a:r>
            <a:r>
              <a:rPr lang="pt-BR" sz="2400" b="1" dirty="0">
                <a:latin typeface="Arial Narrow" panose="020B0606020202030204" pitchFamily="34" charset="0"/>
              </a:rPr>
              <a:t>Sem</a:t>
            </a:r>
            <a:r>
              <a:rPr lang="pt-BR" sz="2400" dirty="0">
                <a:latin typeface="Arial Narrow" panose="020B0606020202030204" pitchFamily="34" charset="0"/>
              </a:rPr>
              <a:t> outra lei que o interno sentimento.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dirty="0">
                <a:highlight>
                  <a:srgbClr val="FFFF00"/>
                </a:highlight>
                <a:latin typeface="Arial Narrow" panose="020B0606020202030204" pitchFamily="34" charset="0"/>
              </a:rPr>
              <a:t>‘Nas veias o sangue já não me galopa, em sacros furores nos lábios me fervem; A lira canora do cisne beócio, deixei sobre a trípode’.</a:t>
            </a:r>
          </a:p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pt-BR" sz="1600" b="1" dirty="0">
                <a:latin typeface="Arial Narrow" panose="020B0606020202030204" pitchFamily="34" charset="0"/>
              </a:rPr>
              <a:t>* Canora: sonora, Beócio: ignorante</a:t>
            </a:r>
          </a:p>
        </p:txBody>
      </p:sp>
    </p:spTree>
    <p:extLst>
      <p:ext uri="{BB962C8B-B14F-4D97-AF65-F5344CB8AC3E}">
        <p14:creationId xmlns:p14="http://schemas.microsoft.com/office/powerpoint/2010/main" val="59730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99"/>
            </a:gs>
            <a:gs pos="100000">
              <a:schemeClr val="bg1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9" name="Picture 5" descr="Praia Brasileira">
            <a:extLst>
              <a:ext uri="{FF2B5EF4-FFF2-40B4-BE49-F238E27FC236}">
                <a16:creationId xmlns:a16="http://schemas.microsoft.com/office/drawing/2014/main" id="{742DC2F0-D439-4B7D-9C0B-E170E70FC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56" y="79994"/>
            <a:ext cx="6338887" cy="415131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90" name="WordArt 6">
            <a:extLst>
              <a:ext uri="{FF2B5EF4-FFF2-40B4-BE49-F238E27FC236}">
                <a16:creationId xmlns:a16="http://schemas.microsoft.com/office/drawing/2014/main" id="{7D051218-1FCB-441A-AC5C-1FC14D16067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522412" y="4395788"/>
            <a:ext cx="6048375" cy="2228440"/>
          </a:xfrm>
          <a:prstGeom prst="rect">
            <a:avLst/>
          </a:prstGeom>
          <a:solidFill>
            <a:srgbClr val="FF66CC"/>
          </a:solidFill>
        </p:spPr>
        <p:txBody>
          <a:bodyPr wrap="none" fromWordArt="1">
            <a:prstTxWarp prst="textDeflate">
              <a:avLst>
                <a:gd name="adj" fmla="val 26227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Canção do Exílio</a:t>
            </a:r>
          </a:p>
        </p:txBody>
      </p:sp>
      <p:sp>
        <p:nvSpPr>
          <p:cNvPr id="16391" name="WordArt 7">
            <a:extLst>
              <a:ext uri="{FF2B5EF4-FFF2-40B4-BE49-F238E27FC236}">
                <a16:creationId xmlns:a16="http://schemas.microsoft.com/office/drawing/2014/main" id="{17F31828-B5F5-4EEB-ADA3-E2E558242D5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132136" y="6013040"/>
            <a:ext cx="2828925" cy="61118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Gonçalves Dias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500">
        <p14:vortex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A774D-77F1-4C6B-B70A-7AAA6BD0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41834"/>
          </a:xfrm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 Narrow" panose="020B0606020202030204" pitchFamily="34" charset="0"/>
              </a:rPr>
              <a:t>PRINCIPAIS CARACTERÍSTICAS DO ROMANTISMO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3EA33E-51FE-4F3F-9E4D-09B9AA976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1834"/>
            <a:ext cx="9144000" cy="6216166"/>
          </a:xfrm>
          <a:solidFill>
            <a:schemeClr val="bg1"/>
          </a:solidFill>
        </p:spPr>
        <p:txBody>
          <a:bodyPr>
            <a:normAutofit fontScale="92500" lnSpcReduction="20000"/>
          </a:bodyPr>
          <a:lstStyle/>
          <a:p>
            <a:pPr marL="0" indent="0" fontAlgn="base">
              <a:buNone/>
            </a:pPr>
            <a:endParaRPr lang="pt-BR" sz="1200" dirty="0">
              <a:solidFill>
                <a:srgbClr val="404040"/>
              </a:solidFill>
              <a:latin typeface="Droid Serif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A249"/>
                </a:solidFill>
                <a:latin typeface="Droid Serif"/>
              </a:rPr>
              <a:t>Oposição ao modelo clássico;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2060"/>
                </a:solidFill>
                <a:latin typeface="Droid Serif"/>
              </a:rPr>
              <a:t>Estrutura do texto em prosa, longo;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C0099"/>
                </a:solidFill>
                <a:latin typeface="Droid Serif"/>
              </a:rPr>
              <a:t>Desenvolvimento de um núcleo central;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5">
                    <a:lumMod val="50000"/>
                  </a:schemeClr>
                </a:solidFill>
                <a:latin typeface="Droid Serif"/>
              </a:rPr>
              <a:t>Narrativa ampla, refletindo uma sequência de tempo;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0000"/>
                </a:solidFill>
                <a:latin typeface="Droid Serif"/>
              </a:rPr>
              <a:t>O indivíduo passa a ser o centro das atenções;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2060"/>
                </a:solidFill>
                <a:latin typeface="Droid Serif"/>
              </a:rPr>
              <a:t>Surgimento de um público consumidor (folhetim);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C0099"/>
                </a:solidFill>
                <a:latin typeface="Droid Serif"/>
              </a:rPr>
              <a:t>Uso de versos livres (sem métrica) e versos brancos (sem rima);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A249"/>
                </a:solidFill>
                <a:latin typeface="Droid Serif"/>
              </a:rPr>
              <a:t>Exaltação do nacionalismo, da natureza e da pátria;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0000"/>
                </a:solidFill>
                <a:latin typeface="Droid Serif"/>
              </a:rPr>
              <a:t>Idealização da sociedade, do amor e da mulher;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2060"/>
                </a:solidFill>
                <a:latin typeface="Droid Serif"/>
              </a:rPr>
              <a:t>Criação de um herói nacional;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C00CC"/>
                </a:solidFill>
                <a:latin typeface="Droid Serif"/>
              </a:rPr>
              <a:t>Sentimentalismo e supervalorização das emoções pessoais;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2060"/>
                </a:solidFill>
                <a:latin typeface="Droid Serif"/>
              </a:rPr>
              <a:t>Subjetivismo e egocentrismo;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0066"/>
                </a:solidFill>
                <a:latin typeface="Droid Serif"/>
              </a:rPr>
              <a:t>Saudades da infância;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accent5">
                    <a:lumMod val="75000"/>
                  </a:schemeClr>
                </a:solidFill>
                <a:latin typeface="Droid Serif"/>
              </a:rPr>
              <a:t>Fuga da realidade.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859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B2DF34-3EB5-4BB5-BE4F-38D13380C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544" y="404664"/>
            <a:ext cx="8208912" cy="6048672"/>
          </a:xfrm>
          <a:gradFill flip="none" rotWithShape="1">
            <a:gsLst>
              <a:gs pos="0">
                <a:schemeClr val="accent1">
                  <a:lumMod val="75000"/>
                  <a:tint val="66000"/>
                  <a:satMod val="160000"/>
                </a:schemeClr>
              </a:gs>
              <a:gs pos="50000">
                <a:schemeClr val="accent1">
                  <a:lumMod val="75000"/>
                  <a:tint val="44500"/>
                  <a:satMod val="160000"/>
                </a:schemeClr>
              </a:gs>
              <a:gs pos="100000">
                <a:schemeClr val="accent1">
                  <a:lumMod val="75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/>
          <a:lstStyle/>
          <a:p>
            <a:pPr>
              <a:buFont typeface="Arial" charset="0"/>
              <a:buChar char="•"/>
              <a:defRPr/>
            </a:pPr>
            <a:endParaRPr lang="pt-B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>
              <a:buFont typeface="Arial" charset="0"/>
              <a:buChar char="•"/>
              <a:defRPr/>
            </a:pPr>
            <a:r>
              <a:rPr lang="pt-BR" b="1" dirty="0">
                <a:solidFill>
                  <a:srgbClr val="000000"/>
                </a:solidFill>
              </a:rPr>
              <a:t>Importância do poema “</a:t>
            </a:r>
            <a:r>
              <a:rPr lang="pt-BR" b="1" dirty="0">
                <a:solidFill>
                  <a:srgbClr val="000000"/>
                </a:solidFill>
                <a:highlight>
                  <a:srgbClr val="FFFF00"/>
                </a:highlight>
              </a:rPr>
              <a:t>Canção de Exílio</a:t>
            </a:r>
            <a:r>
              <a:rPr lang="pt-BR" b="1" dirty="0">
                <a:solidFill>
                  <a:srgbClr val="000000"/>
                </a:solidFill>
              </a:rPr>
              <a:t>”, de </a:t>
            </a:r>
            <a:r>
              <a:rPr lang="pt-BR" b="1" dirty="0">
                <a:solidFill>
                  <a:srgbClr val="FF0000"/>
                </a:solidFill>
              </a:rPr>
              <a:t>Gonçalves Dias</a:t>
            </a:r>
            <a:r>
              <a:rPr lang="pt-BR" b="1" dirty="0">
                <a:solidFill>
                  <a:srgbClr val="000000"/>
                </a:solidFill>
              </a:rPr>
              <a:t>, no Hino Nacional que há uma estrofe citando parte dele. </a:t>
            </a:r>
          </a:p>
          <a:p>
            <a:pPr algn="just">
              <a:buFont typeface="Arial" charset="0"/>
              <a:buChar char="•"/>
              <a:defRPr/>
            </a:pPr>
            <a:endParaRPr lang="pt-BR" b="1" dirty="0">
              <a:solidFill>
                <a:schemeClr val="bg1">
                  <a:lumMod val="95000"/>
                </a:schemeClr>
              </a:solidFill>
            </a:endParaRPr>
          </a:p>
          <a:p>
            <a:pPr algn="just">
              <a:buFont typeface="Arial" charset="0"/>
              <a:buChar char="•"/>
              <a:defRPr/>
            </a:pPr>
            <a:r>
              <a:rPr lang="pt-BR" b="1" dirty="0">
                <a:solidFill>
                  <a:srgbClr val="000099"/>
                </a:solidFill>
              </a:rPr>
              <a:t>O poema é um dos mais parodiados. </a:t>
            </a:r>
          </a:p>
          <a:p>
            <a:pPr algn="just">
              <a:buFont typeface="Arial" charset="0"/>
              <a:buChar char="•"/>
              <a:defRPr/>
            </a:pPr>
            <a:endParaRPr lang="pt-BR" b="1" dirty="0">
              <a:solidFill>
                <a:srgbClr val="000099"/>
              </a:solidFill>
            </a:endParaRPr>
          </a:p>
          <a:p>
            <a:pPr algn="just">
              <a:buFont typeface="Arial" charset="0"/>
              <a:buChar char="•"/>
              <a:defRPr/>
            </a:pPr>
            <a:r>
              <a:rPr lang="pt-BR" altLang="pt-BR" b="1" dirty="0">
                <a:solidFill>
                  <a:srgbClr val="000000"/>
                </a:solidFill>
              </a:rPr>
              <a:t>Empenho na construção de uma identidade cultural do Brasil: romance e poesia.</a:t>
            </a:r>
            <a:endParaRPr lang="pt-BR" b="1" dirty="0">
              <a:solidFill>
                <a:srgbClr val="000000"/>
              </a:solidFill>
            </a:endParaRPr>
          </a:p>
          <a:p>
            <a:pPr algn="just">
              <a:buFont typeface="Arial" charset="0"/>
              <a:buChar char="•"/>
              <a:defRPr/>
            </a:pPr>
            <a:endParaRPr lang="pt-BR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buFont typeface="Arial" charset="0"/>
              <a:buNone/>
              <a:defRPr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168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6" name="Text Box 4">
            <a:extLst>
              <a:ext uri="{FF2B5EF4-FFF2-40B4-BE49-F238E27FC236}">
                <a16:creationId xmlns:a16="http://schemas.microsoft.com/office/drawing/2014/main" id="{0E6490D3-65A2-4AF7-AB21-557DAD248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0" y="188640"/>
            <a:ext cx="5184700" cy="6986528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Minha terra tem palmeiras, </a:t>
            </a:r>
            <a:b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</a:br>
            <a: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Onde canta o Sabiá; </a:t>
            </a:r>
            <a:b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</a:br>
            <a: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As aves, que aqui gorjeiam, </a:t>
            </a:r>
            <a:b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</a:br>
            <a: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Não gorjeiam como lá. </a:t>
            </a:r>
          </a:p>
          <a:p>
            <a:pPr lvl="0" algn="ctr">
              <a:defRPr/>
            </a:pPr>
            <a:endParaRPr lang="pt-BR" altLang="pt-BR" sz="3200" b="1" dirty="0">
              <a:solidFill>
                <a:srgbClr val="000000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lvl="0" algn="ctr">
              <a:defRPr/>
            </a:pPr>
            <a: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Nosso céu tem mais estrelas, </a:t>
            </a:r>
            <a:b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</a:br>
            <a: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Nossas várzeas têm mais flores, </a:t>
            </a:r>
            <a:b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</a:br>
            <a: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Nossos bosques têm mais vida, </a:t>
            </a:r>
            <a:b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</a:br>
            <a: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Nossa vida mais amores. </a:t>
            </a:r>
          </a:p>
          <a:p>
            <a:pPr lvl="0" algn="ctr">
              <a:defRPr/>
            </a:pPr>
            <a:endParaRPr lang="pt-BR" altLang="pt-BR" sz="3200" b="1" dirty="0">
              <a:solidFill>
                <a:srgbClr val="000000"/>
              </a:solidFill>
              <a:latin typeface="Aparajita" panose="020B0604020202020204" pitchFamily="34" charset="0"/>
              <a:cs typeface="Aparajita" panose="020B0604020202020204" pitchFamily="34" charset="0"/>
            </a:endParaRPr>
          </a:p>
          <a:p>
            <a:pPr lvl="0" algn="ctr">
              <a:defRPr/>
            </a:pPr>
            <a: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Em  cismar, sozinho, à noite, </a:t>
            </a:r>
            <a:b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</a:br>
            <a: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Mais prazer eu encontro lá; </a:t>
            </a:r>
            <a:b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</a:br>
            <a:r>
              <a:rPr lang="pt-BR" altLang="pt-BR" sz="3200" b="1" dirty="0">
                <a:solidFill>
                  <a:srgbClr val="000000"/>
                </a:solidFill>
                <a:latin typeface="Aparajita" panose="020B0604020202020204" pitchFamily="34" charset="0"/>
                <a:cs typeface="Aparajita" panose="020B0604020202020204" pitchFamily="34" charset="0"/>
              </a:rPr>
              <a:t>Minha terra tem palmeiras,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arajita" panose="020B0604020202020204" pitchFamily="34" charset="0"/>
                <a:cs typeface="Aparajita" panose="020B0604020202020204" pitchFamily="34" charset="0"/>
              </a:rPr>
              <a:t> 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71E192A-AA8B-429C-8A7E-3E263CB59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060" y="188640"/>
            <a:ext cx="3840427" cy="2880320"/>
          </a:xfrm>
          <a:prstGeom prst="rect">
            <a:avLst/>
          </a:prstGeom>
          <a:effectLst>
            <a:glow rad="127000">
              <a:schemeClr val="accent6">
                <a:lumMod val="40000"/>
                <a:lumOff val="60000"/>
              </a:schemeClr>
            </a:glo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F486D01-7BB1-4873-9A52-2EEC72EA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645" y="3364301"/>
            <a:ext cx="3840426" cy="3065940"/>
          </a:xfrm>
          <a:prstGeom prst="rect">
            <a:avLst/>
          </a:prstGeom>
          <a:effectLst>
            <a:glow rad="127000">
              <a:srgbClr val="00B050"/>
            </a:glo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6B50036-148E-409F-947B-4C8415806EA9}"/>
              </a:ext>
            </a:extLst>
          </p:cNvPr>
          <p:cNvSpPr txBox="1"/>
          <p:nvPr/>
        </p:nvSpPr>
        <p:spPr>
          <a:xfrm>
            <a:off x="4070513" y="5949280"/>
            <a:ext cx="4968552" cy="1100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altLang="pt-BR" sz="3700" b="1" dirty="0">
                <a:latin typeface="+mj-lt"/>
                <a:ea typeface="+mj-ea"/>
                <a:cs typeface="+mj-cs"/>
              </a:rPr>
              <a:t> </a:t>
            </a:r>
            <a:r>
              <a:rPr lang="en-US" altLang="pt-BR" sz="2000" b="1" dirty="0">
                <a:latin typeface="+mj-lt"/>
                <a:ea typeface="+mj-ea"/>
                <a:cs typeface="+mj-cs"/>
              </a:rPr>
              <a:t>Gonçalves Dias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0E6490D3-65A2-4AF7-AB21-557DAD248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16632"/>
            <a:ext cx="4014248" cy="6552728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Autofit/>
          </a:bodyPr>
          <a:lstStyle/>
          <a:p>
            <a:pPr marR="0" lvl="0" algn="ctr" fontAlgn="base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Minha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terra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primores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tais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encontro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eu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b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cismar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sozinho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à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noite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b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Mais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prazer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eu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encontro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b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Minha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terra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palmeiras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Onde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canta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kumimoji="0" lang="en-US" altLang="pt-BR" sz="2200" i="0" u="none" strike="noStrike" cap="none" spc="0" normalizeH="0" baseline="0" noProof="0" dirty="0" err="1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Sabiá</a:t>
            </a:r>
            <a:r>
              <a:rPr kumimoji="0" lang="en-US" altLang="pt-BR" sz="220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R="0" lvl="0" algn="ctr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endParaRPr kumimoji="0" lang="en-US" altLang="pt-BR" sz="2200" i="0" u="none" strike="noStrike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R="0" lvl="0" algn="ctr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permita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Deus que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morra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que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eu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volte para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lá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b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que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disfrute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primores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não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encontro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por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b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qu'inda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aviste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palmeiras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Onde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canta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altLang="pt-BR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Sabiá</a:t>
            </a:r>
            <a:r>
              <a:rPr lang="en-US" altLang="pt-BR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pt-BR" sz="2200" b="1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+mn-cs"/>
              </a:rPr>
              <a:t> 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D1FDEF-39D3-438A-A52E-05AD75FEDE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8" r="19008" b="-2"/>
          <a:stretch/>
        </p:blipFill>
        <p:spPr>
          <a:xfrm>
            <a:off x="4320338" y="548681"/>
            <a:ext cx="4579861" cy="554461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181982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ao ar livre, árvore, chão, praia&#10;&#10;Descrição gerada automaticamente">
            <a:extLst>
              <a:ext uri="{FF2B5EF4-FFF2-40B4-BE49-F238E27FC236}">
                <a16:creationId xmlns:a16="http://schemas.microsoft.com/office/drawing/2014/main" id="{D9D44338-FFB2-4A76-8BA8-2DA00452A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282065"/>
            <a:ext cx="8178799" cy="4293869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glow rad="1282700">
              <a:srgbClr val="00B050">
                <a:alpha val="34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225E30A-AD01-465E-A280-AA29E33BF771}"/>
              </a:ext>
            </a:extLst>
          </p:cNvPr>
          <p:cNvSpPr txBox="1"/>
          <p:nvPr/>
        </p:nvSpPr>
        <p:spPr>
          <a:xfrm>
            <a:off x="971600" y="6021288"/>
            <a:ext cx="7560840" cy="369332"/>
          </a:xfrm>
          <a:prstGeom prst="rect">
            <a:avLst/>
          </a:prstGeom>
          <a:solidFill>
            <a:srgbClr val="92D050"/>
          </a:solidFill>
          <a:ln w="28575">
            <a:solidFill>
              <a:srgbClr val="FF000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GERAÇÃO INDIANISTA</a:t>
            </a:r>
          </a:p>
        </p:txBody>
      </p:sp>
    </p:spTree>
    <p:extLst>
      <p:ext uri="{BB962C8B-B14F-4D97-AF65-F5344CB8AC3E}">
        <p14:creationId xmlns:p14="http://schemas.microsoft.com/office/powerpoint/2010/main" val="335264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flip dir="r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92D48-83CE-4411-B444-F4B12262C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57" y="62204"/>
            <a:ext cx="8229600" cy="797839"/>
          </a:xfrm>
        </p:spPr>
        <p:txBody>
          <a:bodyPr/>
          <a:lstStyle/>
          <a:p>
            <a:pPr marL="342900" lvl="0" indent="-342900">
              <a:spcBef>
                <a:spcPct val="20000"/>
              </a:spcBef>
            </a:pPr>
            <a:r>
              <a:rPr lang="pt-BR" sz="3200" b="1" dirty="0">
                <a:solidFill>
                  <a:srgbClr val="002060"/>
                </a:solidFill>
                <a:latin typeface="Verdana" panose="020B0604030504040204" pitchFamily="34" charset="0"/>
                <a:ea typeface="+mn-ea"/>
                <a:cs typeface="+mn-cs"/>
              </a:rPr>
              <a:t>INDIANISMO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3F0AB9-52EC-42AF-A577-BAFDF7CD2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95" y="846138"/>
            <a:ext cx="8993810" cy="1656184"/>
          </a:xfrm>
        </p:spPr>
        <p:txBody>
          <a:bodyPr/>
          <a:lstStyle/>
          <a:p>
            <a:pPr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  <a:cs typeface="Traditional Arabic" panose="02020603050405020304" pitchFamily="18" charset="-78"/>
              </a:rPr>
              <a:t>Visão geral do indígena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Traditional Arabic" panose="02020603050405020304" pitchFamily="18" charset="-78"/>
              </a:rPr>
              <a:t>: cenas ou feitos ligados à sua vida, cuja identidade é </a:t>
            </a:r>
            <a:r>
              <a:rPr lang="pt-BR" sz="2400" b="1" u="sng" dirty="0">
                <a:solidFill>
                  <a:srgbClr val="0070C0"/>
                </a:solidFill>
                <a:latin typeface="Arial Narrow" panose="020B0606020202030204" pitchFamily="34" charset="0"/>
                <a:cs typeface="Traditional Arabic" panose="02020603050405020304" pitchFamily="18" charset="-78"/>
              </a:rPr>
              <a:t>puramente convencional</a:t>
            </a:r>
            <a:r>
              <a:rPr lang="pt-BR" sz="2400" dirty="0">
                <a:solidFill>
                  <a:srgbClr val="000000"/>
                </a:solidFill>
                <a:latin typeface="Arial Narrow" panose="020B0606020202030204" pitchFamily="34" charset="0"/>
                <a:cs typeface="Traditional Arabic" panose="02020603050405020304" pitchFamily="18" charset="-78"/>
              </a:rPr>
              <a:t>;</a:t>
            </a:r>
            <a:r>
              <a:rPr lang="pt-BR" sz="2400" i="1" dirty="0">
                <a:solidFill>
                  <a:srgbClr val="FFFFFF"/>
                </a:solidFill>
                <a:latin typeface="Arial Narrow" panose="020B0606020202030204" pitchFamily="34" charset="0"/>
                <a:cs typeface="Traditional Arabic" panose="02020603050405020304" pitchFamily="18" charset="-78"/>
              </a:rPr>
              <a:t> </a:t>
            </a:r>
            <a:r>
              <a:rPr lang="pt-BR" sz="2400" dirty="0">
                <a:solidFill>
                  <a:srgbClr val="CC00CC"/>
                </a:solidFill>
                <a:latin typeface="Arial Narrow" panose="020B0606020202030204" pitchFamily="34" charset="0"/>
                <a:cs typeface="Traditional Arabic" panose="02020603050405020304" pitchFamily="18" charset="-78"/>
              </a:rPr>
              <a:t>padrão. </a:t>
            </a:r>
            <a:r>
              <a:rPr lang="pt-BR" sz="2400" dirty="0">
                <a:latin typeface="Arial Narrow" panose="020B0606020202030204" pitchFamily="34" charset="0"/>
                <a:cs typeface="Traditional Arabic" panose="02020603050405020304" pitchFamily="18" charset="-78"/>
              </a:rPr>
              <a:t>I</a:t>
            </a:r>
            <a:r>
              <a:rPr lang="pt-BR" sz="2400" dirty="0">
                <a:latin typeface="Arial Narrow" panose="020B0606020202030204" pitchFamily="34" charset="0"/>
              </a:rPr>
              <a:t>ntegrado à tribo, aos costumes</a:t>
            </a:r>
            <a:r>
              <a:rPr lang="pt-BR" sz="2400" dirty="0">
                <a:solidFill>
                  <a:srgbClr val="006600"/>
                </a:solidFill>
                <a:latin typeface="Arial Narrow" panose="020B0606020202030204" pitchFamily="34" charset="0"/>
              </a:rPr>
              <a:t>; e </a:t>
            </a:r>
            <a:r>
              <a:rPr lang="pt-BR" sz="2400" dirty="0">
                <a:latin typeface="Arial Narrow" panose="020B0606020202030204" pitchFamily="34" charset="0"/>
              </a:rPr>
              <a:t>ao sentimento de honra;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0FDB34B-85EE-456F-B4CB-A920324F3C4D}"/>
              </a:ext>
            </a:extLst>
          </p:cNvPr>
          <p:cNvSpPr txBox="1"/>
          <p:nvPr/>
        </p:nvSpPr>
        <p:spPr>
          <a:xfrm>
            <a:off x="32409" y="2502322"/>
            <a:ext cx="9036496" cy="37487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O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Indianismo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buscou: ver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 natureza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 profundidade, criando-a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com significado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ao mesmo tempo, a registravam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como realidade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;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Sentido heroico da vida e superação permanente da frustração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; 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Tristeza digna, refinada pela arte; </a:t>
            </a: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No terreno formal,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 adequação da métrica à psicologia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a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multiplicidade dos ritmos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 harmonia 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o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afinamento do verso branco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102766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222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push dir="u"/>
      </p:transition>
    </mc:Choice>
    <mc:Fallback xmlns="">
      <p:transition spd="slow">
        <p:push dir="u"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981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" name="Imagem 1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A7205EF-67BA-48E1-B3F0-C69C64C5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955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348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peelOff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01A6BC-9C45-4FA7-876B-23C33B0CB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1143000"/>
          </a:xfrm>
          <a:solidFill>
            <a:srgbClr val="92D050"/>
          </a:solidFill>
          <a:ln w="38100">
            <a:solidFill>
              <a:srgbClr val="FFFF00"/>
            </a:solidFill>
          </a:ln>
        </p:spPr>
        <p:txBody>
          <a:bodyPr/>
          <a:lstStyle/>
          <a:p>
            <a:r>
              <a:rPr lang="pt-BR" sz="4000" dirty="0"/>
              <a:t>Idealização do índio: </a:t>
            </a:r>
            <a:br>
              <a:rPr lang="pt-BR" sz="4000" dirty="0"/>
            </a:br>
            <a:r>
              <a:rPr lang="pt-BR" sz="4000" dirty="0"/>
              <a:t>o “</a:t>
            </a:r>
            <a:r>
              <a:rPr lang="pt-BR" sz="4000" b="1" dirty="0">
                <a:solidFill>
                  <a:srgbClr val="0070C0"/>
                </a:solidFill>
              </a:rPr>
              <a:t>Bom Selvagem</a:t>
            </a:r>
            <a:r>
              <a:rPr lang="pt-BR" sz="4000" dirty="0"/>
              <a:t>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3E0201-E486-4793-903C-64705BE2C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44824"/>
            <a:ext cx="8229600" cy="4572000"/>
          </a:xfrm>
          <a:prstGeom prst="rect">
            <a:avLst/>
          </a:prstGeom>
          <a:ln w="28575">
            <a:solidFill>
              <a:srgbClr val="CC0099"/>
            </a:solidFill>
          </a:ln>
          <a:effectLst>
            <a:glow rad="927100">
              <a:schemeClr val="accent1">
                <a:lumMod val="90000"/>
                <a:alpha val="40000"/>
              </a:scheme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362937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ferris dir="l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3300"/>
            </a:gs>
            <a:gs pos="100000">
              <a:srgbClr val="66663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Text Box 4">
            <a:extLst>
              <a:ext uri="{FF2B5EF4-FFF2-40B4-BE49-F238E27FC236}">
                <a16:creationId xmlns:a16="http://schemas.microsoft.com/office/drawing/2014/main" id="{D6F4668C-5118-4AC0-8B00-DAF00B0D5F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65104"/>
            <a:ext cx="9144000" cy="23083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Principal Expoente: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Gonçalves Dias</a:t>
            </a:r>
            <a:r>
              <a:rPr lang="pt-BR" altLang="pt-BR" sz="3200" b="1" dirty="0">
                <a:solidFill>
                  <a:srgbClr val="003300"/>
                </a:solidFill>
                <a:latin typeface="Arial Narrow" panose="020B0606020202030204" pitchFamily="34" charset="0"/>
                <a:cs typeface="+mn-cs"/>
              </a:rPr>
              <a:t>:</a:t>
            </a:r>
            <a:r>
              <a:rPr lang="pt-BR" altLang="pt-BR" sz="3200" b="1" dirty="0">
                <a:solidFill>
                  <a:srgbClr val="FFFFFF"/>
                </a:solidFill>
                <a:latin typeface="Arial Narrow" panose="020B0606020202030204" pitchFamily="34" charset="0"/>
                <a:cs typeface="+mn-cs"/>
              </a:rPr>
              <a:t>: </a:t>
            </a:r>
            <a:r>
              <a:rPr kumimoji="0" lang="pt-BR" altLang="pt-BR" sz="32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poesia mais elaborada. O nativismo indianista de seus poemas e </a:t>
            </a:r>
            <a:r>
              <a:rPr kumimoji="0" lang="pt-BR" altLang="pt-BR" sz="3200" b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poesia lírica amorosa </a:t>
            </a:r>
            <a:r>
              <a:rPr kumimoji="0" lang="pt-BR" altLang="pt-BR" sz="32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“</a:t>
            </a:r>
            <a:r>
              <a:rPr kumimoji="0" lang="pt-BR" altLang="pt-BR" sz="3200" b="1" u="none" strike="noStrike" kern="1200" cap="none" spc="0" normalizeH="0" baseline="0" noProof="0" dirty="0">
                <a:ln>
                  <a:noFill/>
                </a:ln>
                <a:effectLst/>
                <a:highlight>
                  <a:srgbClr val="FFFF00"/>
                </a:highlight>
                <a:uLnTx/>
                <a:uFillTx/>
                <a:latin typeface="Arial Narrow" panose="020B0606020202030204" pitchFamily="34" charset="0"/>
                <a:cs typeface="+mn-cs"/>
              </a:rPr>
              <a:t>abriram caminhos”</a:t>
            </a:r>
            <a:r>
              <a:rPr kumimoji="0" lang="pt-BR" altLang="pt-BR" sz="32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cs typeface="+mn-cs"/>
              </a:rPr>
              <a:t> para os poetas posteriores.</a:t>
            </a:r>
          </a:p>
        </p:txBody>
      </p:sp>
      <p:pic>
        <p:nvPicPr>
          <p:cNvPr id="22534" name="Picture 6" descr="caxias-goncalves">
            <a:extLst>
              <a:ext uri="{FF2B5EF4-FFF2-40B4-BE49-F238E27FC236}">
                <a16:creationId xmlns:a16="http://schemas.microsoft.com/office/drawing/2014/main" id="{68686C54-3421-4A17-9E50-ADD2805A8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0"/>
            <a:ext cx="3244850" cy="4157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500">
        <p:checker/>
      </p:transition>
    </mc:Choice>
    <mc:Fallback xmlns="">
      <p:transition spd="slow">
        <p:checker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31729-2F61-4C93-9362-D55E809D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676964" cy="634617"/>
          </a:xfrm>
          <a:solidFill>
            <a:schemeClr val="bg1"/>
          </a:solidFill>
        </p:spPr>
        <p:txBody>
          <a:bodyPr/>
          <a:lstStyle/>
          <a:p>
            <a:r>
              <a:rPr lang="pt-BR" sz="3500" b="1" dirty="0">
                <a:solidFill>
                  <a:srgbClr val="0070C0"/>
                </a:solidFill>
              </a:rPr>
              <a:t>ANTÔNIO DE GONÇALVES DIAS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FE6824E-7B69-4D49-9530-D4069ED42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980728"/>
            <a:ext cx="8676964" cy="5760640"/>
          </a:xfrm>
          <a:solidFill>
            <a:schemeClr val="bg1"/>
          </a:solidFill>
        </p:spPr>
        <p:txBody>
          <a:bodyPr/>
          <a:lstStyle/>
          <a:p>
            <a:pPr algn="just"/>
            <a:r>
              <a:rPr lang="pt-BR" sz="2400" b="1" dirty="0">
                <a:solidFill>
                  <a:srgbClr val="CC00CC"/>
                </a:solidFill>
                <a:latin typeface="Arial Narrow" panose="020B0606020202030204" pitchFamily="34" charset="0"/>
              </a:rPr>
              <a:t>Filho de comerciante português e de uma mulata (concubinato). O poeta nasceu em Caxias, no Maranhão. </a:t>
            </a:r>
          </a:p>
          <a:p>
            <a:pPr marL="0" indent="0" algn="just">
              <a:buNone/>
            </a:pPr>
            <a:endParaRPr lang="pt-BR" sz="2400" dirty="0">
              <a:latin typeface="Arial Narrow" panose="020B0606020202030204" pitchFamily="34" charset="0"/>
            </a:endParaRPr>
          </a:p>
          <a:p>
            <a:pPr algn="just"/>
            <a:r>
              <a:rPr lang="pt-BR" sz="2400" b="1" dirty="0">
                <a:solidFill>
                  <a:srgbClr val="0070C0"/>
                </a:solidFill>
                <a:latin typeface="Arial Narrow" panose="020B0606020202030204" pitchFamily="34" charset="0"/>
              </a:rPr>
              <a:t>Aos seis anos, o pai casou-se com uma moça branca </a:t>
            </a:r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e proibiu o filho de visitar a mãe</a:t>
            </a:r>
            <a:r>
              <a:rPr lang="pt-BR" sz="2400" b="1" dirty="0">
                <a:solidFill>
                  <a:srgbClr val="0070C0"/>
                </a:solidFill>
                <a:latin typeface="Arial Narrow" panose="020B0606020202030204" pitchFamily="34" charset="0"/>
              </a:rPr>
              <a:t>, cujo reencontro </a:t>
            </a:r>
            <a:r>
              <a:rPr lang="pt-BR" sz="2400" b="1" dirty="0">
                <a:latin typeface="Arial Narrow" panose="020B0606020202030204" pitchFamily="34" charset="0"/>
              </a:rPr>
              <a:t>ocorreu após quinze anos</a:t>
            </a:r>
            <a:r>
              <a:rPr lang="pt-BR" sz="2400" dirty="0">
                <a:latin typeface="Arial Narrow" panose="020B0606020202030204" pitchFamily="34" charset="0"/>
              </a:rPr>
              <a:t>. </a:t>
            </a:r>
          </a:p>
          <a:p>
            <a:pPr marL="0" indent="0" algn="just">
              <a:buNone/>
            </a:pPr>
            <a:endParaRPr lang="pt-BR" sz="2400" dirty="0">
              <a:latin typeface="Arial Narrow" panose="020B0606020202030204" pitchFamily="34" charset="0"/>
            </a:endParaRPr>
          </a:p>
          <a:p>
            <a:pPr algn="just"/>
            <a:r>
              <a:rPr lang="pt-BR" sz="2400" u="sng" dirty="0">
                <a:latin typeface="Arial Narrow" panose="020B0606020202030204" pitchFamily="34" charset="0"/>
              </a:rPr>
              <a:t>Caixeiro na loja do pai</a:t>
            </a:r>
            <a:r>
              <a:rPr lang="pt-BR" sz="2400" dirty="0">
                <a:latin typeface="Arial Narrow" panose="020B0606020202030204" pitchFamily="34" charset="0"/>
              </a:rPr>
              <a:t>, teve boa educação, aos 14 anos fora estudar em Portugal. </a:t>
            </a:r>
          </a:p>
          <a:p>
            <a:pPr marL="0" indent="0" algn="just">
              <a:buNone/>
            </a:pPr>
            <a:endParaRPr lang="pt-BR" sz="2400" dirty="0">
              <a:latin typeface="Arial Narrow" panose="020B0606020202030204" pitchFamily="34" charset="0"/>
            </a:endParaRPr>
          </a:p>
          <a:p>
            <a:pPr algn="just"/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Retorna à província natal formado em Direito, em 1845. Sua origem mestiça não se notava à primeira vista. </a:t>
            </a:r>
          </a:p>
          <a:p>
            <a:pPr marL="0" indent="0" algn="just">
              <a:buNone/>
            </a:pPr>
            <a:endParaRPr lang="pt-BR" sz="1200" dirty="0">
              <a:latin typeface="Arial Narrow" panose="020B0606020202030204" pitchFamily="34" charset="0"/>
            </a:endParaRPr>
          </a:p>
          <a:p>
            <a:pPr algn="just"/>
            <a:r>
              <a:rPr lang="pt-BR" sz="2400" dirty="0">
                <a:latin typeface="Arial Narrow" panose="020B0606020202030204" pitchFamily="34" charset="0"/>
              </a:rPr>
              <a:t>A sociedade </a:t>
            </a:r>
            <a:r>
              <a:rPr lang="pt-BR" sz="2400" b="1" dirty="0">
                <a:latin typeface="Arial Narrow" panose="020B0606020202030204" pitchFamily="34" charset="0"/>
              </a:rPr>
              <a:t>de São Luís o recebeu </a:t>
            </a:r>
            <a:r>
              <a:rPr lang="pt-BR" sz="2400" dirty="0">
                <a:latin typeface="Arial Narrow" panose="020B0606020202030204" pitchFamily="34" charset="0"/>
              </a:rPr>
              <a:t>e ele conheceu aquela que se tornara o grande amor de sua vida, a jovem </a:t>
            </a:r>
            <a:r>
              <a:rPr lang="pt-BR" sz="2400" b="1" dirty="0">
                <a:latin typeface="Arial Narrow" panose="020B0606020202030204" pitchFamily="34" charset="0"/>
              </a:rPr>
              <a:t>Ana Amélia.</a:t>
            </a:r>
          </a:p>
        </p:txBody>
      </p:sp>
    </p:spTree>
    <p:extLst>
      <p:ext uri="{BB962C8B-B14F-4D97-AF65-F5344CB8AC3E}">
        <p14:creationId xmlns:p14="http://schemas.microsoft.com/office/powerpoint/2010/main" val="36554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C9801-F0CF-4F3B-B126-297696C09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6064"/>
          </a:xfrm>
          <a:solidFill>
            <a:schemeClr val="accent5">
              <a:lumMod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b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  <a:t>GONÇALVES DIAS </a:t>
            </a:r>
            <a:r>
              <a:rPr lang="pt-BR" sz="2800" b="1" dirty="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rPr>
              <a:t>(1811-1887)</a:t>
            </a:r>
            <a:br>
              <a:rPr lang="pt-BR" sz="2800" b="1" dirty="0">
                <a:solidFill>
                  <a:srgbClr val="FF0000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endParaRPr lang="pt-BR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E6770A-A564-449A-9DFF-FDED8789A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692696"/>
            <a:ext cx="8928992" cy="823751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pt-BR" sz="2400" b="1" dirty="0">
                <a:solidFill>
                  <a:srgbClr val="00A249"/>
                </a:solidFill>
                <a:latin typeface="Arial Narrow" panose="020B0606020202030204" pitchFamily="34" charset="0"/>
              </a:rPr>
              <a:t>Obras</a:t>
            </a:r>
            <a:r>
              <a:rPr lang="pt-BR" sz="2400" dirty="0">
                <a:latin typeface="Arial Narrow" panose="020B0606020202030204" pitchFamily="34" charset="0"/>
              </a:rPr>
              <a:t>:  Suspiros poéticos e saudades (1836);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2400" dirty="0">
                <a:latin typeface="Arial Narrow" panose="020B0606020202030204" pitchFamily="34" charset="0"/>
              </a:rPr>
              <a:t>                 </a:t>
            </a:r>
            <a:r>
              <a:rPr lang="pt-BR" sz="2400" b="1" dirty="0">
                <a:solidFill>
                  <a:srgbClr val="CC00CC"/>
                </a:solidFill>
                <a:latin typeface="Arial Narrow" panose="020B0606020202030204" pitchFamily="34" charset="0"/>
              </a:rPr>
              <a:t>A confederação dos tamoios </a:t>
            </a:r>
            <a:r>
              <a:rPr lang="pt-BR" sz="2400" dirty="0">
                <a:latin typeface="Arial Narrow" panose="020B0606020202030204" pitchFamily="34" charset="0"/>
              </a:rPr>
              <a:t>(1857)</a:t>
            </a:r>
          </a:p>
          <a:p>
            <a:pPr marL="0" indent="0" algn="just">
              <a:spcBef>
                <a:spcPts val="0"/>
              </a:spcBef>
              <a:buNone/>
            </a:pPr>
            <a:endParaRPr 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dirty="0">
                <a:latin typeface="Arial Narrow" panose="020B0606020202030204" pitchFamily="34" charset="0"/>
              </a:rPr>
              <a:t>Precedência cronológica na elaboração de versos românticos.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Suspiros poéticos e saudades</a:t>
            </a:r>
            <a:r>
              <a:rPr lang="pt-BR" sz="2400" b="1" dirty="0">
                <a:latin typeface="Arial Narrow" panose="020B0606020202030204" pitchFamily="34" charset="0"/>
              </a:rPr>
              <a:t> </a:t>
            </a:r>
            <a:r>
              <a:rPr lang="pt-BR" sz="2400" dirty="0">
                <a:latin typeface="Arial Narrow" panose="020B0606020202030204" pitchFamily="34" charset="0"/>
              </a:rPr>
              <a:t>materializam-se em ação lírica de algumas ideias do autor sobre o </a:t>
            </a:r>
            <a:r>
              <a:rPr lang="pt-BR" sz="2400" b="1" dirty="0">
                <a:solidFill>
                  <a:srgbClr val="FF0066"/>
                </a:solidFill>
                <a:latin typeface="Arial Narrow" panose="020B0606020202030204" pitchFamily="34" charset="0"/>
              </a:rPr>
              <a:t>Romantismo.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1200" b="1" dirty="0">
              <a:solidFill>
                <a:srgbClr val="FF0066"/>
              </a:solidFill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b="1" dirty="0">
                <a:solidFill>
                  <a:srgbClr val="0070C0"/>
                </a:solidFill>
                <a:latin typeface="Arial Narrow" panose="020B0606020202030204" pitchFamily="34" charset="0"/>
              </a:rPr>
              <a:t>Movimento </a:t>
            </a:r>
            <a:r>
              <a:rPr lang="pt-BR" sz="2400" dirty="0">
                <a:latin typeface="Arial Narrow" panose="020B0606020202030204" pitchFamily="34" charset="0"/>
              </a:rPr>
              <a:t>de afirmação de uma literatura nacional, na medida em que se destruíam os artifícios neoclássicos e propunha a </a:t>
            </a:r>
            <a:r>
              <a:rPr lang="pt-BR" sz="2400" b="1" dirty="0">
                <a:solidFill>
                  <a:srgbClr val="00A249"/>
                </a:solidFill>
                <a:latin typeface="Arial Narrow" panose="020B0606020202030204" pitchFamily="34" charset="0"/>
              </a:rPr>
              <a:t>valorização da natureza</a:t>
            </a:r>
            <a:r>
              <a:rPr lang="pt-BR" sz="2400" dirty="0">
                <a:latin typeface="Arial Narrow" panose="020B0606020202030204" pitchFamily="34" charset="0"/>
              </a:rPr>
              <a:t>, </a:t>
            </a:r>
            <a:r>
              <a:rPr lang="pt-BR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do índio</a:t>
            </a:r>
            <a:r>
              <a:rPr lang="pt-BR" sz="2400" dirty="0">
                <a:latin typeface="Arial Narrow" panose="020B0606020202030204" pitchFamily="34" charset="0"/>
              </a:rPr>
              <a:t> e de uma </a:t>
            </a:r>
            <a:r>
              <a:rPr lang="pt-BR" sz="2400" b="1" dirty="0">
                <a:solidFill>
                  <a:srgbClr val="0070C0"/>
                </a:solidFill>
                <a:latin typeface="Arial Narrow" panose="020B0606020202030204" pitchFamily="34" charset="0"/>
              </a:rPr>
              <a:t>religiosidade panteísta</a:t>
            </a:r>
            <a:r>
              <a:rPr lang="pt-BR" sz="2400" dirty="0">
                <a:latin typeface="Arial Narrow" panose="020B0606020202030204" pitchFamily="34" charset="0"/>
              </a:rPr>
              <a:t>. 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dirty="0">
                <a:latin typeface="Arial Narrow" panose="020B0606020202030204" pitchFamily="34" charset="0"/>
              </a:rPr>
              <a:t>No entanto, falta-lhe </a:t>
            </a:r>
            <a:r>
              <a:rPr lang="pt-BR" sz="2400" dirty="0">
                <a:highlight>
                  <a:srgbClr val="FFFF00"/>
                </a:highlight>
                <a:latin typeface="Arial Narrow" panose="020B0606020202030204" pitchFamily="34" charset="0"/>
              </a:rPr>
              <a:t>autêntica emoção poética </a:t>
            </a:r>
            <a:r>
              <a:rPr lang="pt-BR" sz="2400" dirty="0">
                <a:latin typeface="Arial Narrow" panose="020B0606020202030204" pitchFamily="34" charset="0"/>
              </a:rPr>
              <a:t>para efetivar suas teorias. Em sua obra ele afirma: “ Meus versos são suspiros de minha alma </a:t>
            </a:r>
            <a:r>
              <a:rPr lang="pt-BR" sz="2400" b="1" dirty="0">
                <a:latin typeface="Arial Narrow" panose="020B0606020202030204" pitchFamily="34" charset="0"/>
              </a:rPr>
              <a:t>Sem</a:t>
            </a:r>
            <a:r>
              <a:rPr lang="pt-BR" sz="2400" dirty="0">
                <a:latin typeface="Arial Narrow" panose="020B0606020202030204" pitchFamily="34" charset="0"/>
              </a:rPr>
              <a:t> outra lei que o interno sentimento.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pt-BR" sz="1200" dirty="0">
              <a:latin typeface="Arial Narrow" panose="020B060602020203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400" dirty="0">
                <a:highlight>
                  <a:srgbClr val="FFFF00"/>
                </a:highlight>
                <a:latin typeface="Arial Narrow" panose="020B0606020202030204" pitchFamily="34" charset="0"/>
              </a:rPr>
              <a:t>‘Nas veias o sangue já não me galopa, em sacros furores nos lábios me fervem; A lira canora do cisne beócio, deixei sobre a trípode’.</a:t>
            </a:r>
          </a:p>
          <a:p>
            <a:pPr algn="r">
              <a:lnSpc>
                <a:spcPct val="150000"/>
              </a:lnSpc>
              <a:spcBef>
                <a:spcPts val="0"/>
              </a:spcBef>
            </a:pPr>
            <a:r>
              <a:rPr lang="pt-BR" sz="1600" b="1" dirty="0">
                <a:latin typeface="Arial Narrow" panose="020B0606020202030204" pitchFamily="34" charset="0"/>
              </a:rPr>
              <a:t>* Canora: sonora, Beócio: ignorante</a:t>
            </a:r>
          </a:p>
        </p:txBody>
      </p:sp>
    </p:spTree>
    <p:extLst>
      <p:ext uri="{BB962C8B-B14F-4D97-AF65-F5344CB8AC3E}">
        <p14:creationId xmlns:p14="http://schemas.microsoft.com/office/powerpoint/2010/main" val="910310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00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3E90B237-8D53-E82B-D0B3-3271B88C0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2879446"/>
              </p:ext>
            </p:extLst>
          </p:nvPr>
        </p:nvGraphicFramePr>
        <p:xfrm>
          <a:off x="8318" y="116632"/>
          <a:ext cx="9144000" cy="792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91D0FD2-A45E-404D-97B2-759047000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18" y="1014620"/>
            <a:ext cx="9144000" cy="199280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/>
            <a:r>
              <a:rPr lang="pt-BR" sz="2300" dirty="0">
                <a:solidFill>
                  <a:srgbClr val="333333"/>
                </a:solidFill>
                <a:latin typeface="Arial Narrow" panose="020B0606020202030204" pitchFamily="34" charset="0"/>
              </a:rPr>
              <a:t>A arte </a:t>
            </a:r>
            <a:r>
              <a:rPr lang="pt-BR" sz="2300" b="1" dirty="0">
                <a:solidFill>
                  <a:srgbClr val="FF0000"/>
                </a:solidFill>
                <a:latin typeface="Arial Narrow" panose="020B0606020202030204" pitchFamily="34" charset="0"/>
              </a:rPr>
              <a:t>Romântica</a:t>
            </a:r>
            <a:r>
              <a:rPr lang="pt-BR" sz="2300" dirty="0">
                <a:solidFill>
                  <a:srgbClr val="333333"/>
                </a:solidFill>
                <a:latin typeface="Arial Narrow" panose="020B0606020202030204" pitchFamily="34" charset="0"/>
              </a:rPr>
              <a:t> essencialmente se baseia: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pt-BR" sz="2300" b="1" dirty="0">
                <a:solidFill>
                  <a:srgbClr val="333333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no individualismo</a:t>
            </a:r>
            <a:r>
              <a:rPr lang="pt-BR" sz="2300" dirty="0">
                <a:solidFill>
                  <a:srgbClr val="333333"/>
                </a:solidFill>
                <a:latin typeface="Arial Narrow" panose="020B0606020202030204" pitchFamily="34" charset="0"/>
              </a:rPr>
              <a:t>, </a:t>
            </a:r>
            <a:r>
              <a:rPr lang="pt-BR" sz="2300" b="1" dirty="0">
                <a:solidFill>
                  <a:srgbClr val="009900"/>
                </a:solidFill>
                <a:latin typeface="Arial Narrow" panose="020B0606020202030204" pitchFamily="34" charset="0"/>
              </a:rPr>
              <a:t>na natureza  </a:t>
            </a:r>
            <a:r>
              <a:rPr lang="pt-BR" sz="2300" dirty="0">
                <a:solidFill>
                  <a:srgbClr val="333333"/>
                </a:solidFill>
                <a:latin typeface="Arial Narrow" panose="020B0606020202030204" pitchFamily="34" charset="0"/>
              </a:rPr>
              <a:t>e </a:t>
            </a:r>
            <a:r>
              <a:rPr lang="pt-BR" sz="2300" b="1" dirty="0">
                <a:solidFill>
                  <a:srgbClr val="333333"/>
                </a:solidFill>
                <a:highlight>
                  <a:srgbClr val="00FFFF"/>
                </a:highlight>
                <a:latin typeface="Arial Narrow" panose="020B0606020202030204" pitchFamily="34" charset="0"/>
              </a:rPr>
              <a:t>no imaginário</a:t>
            </a:r>
            <a:r>
              <a:rPr lang="pt-BR" sz="2300" dirty="0">
                <a:solidFill>
                  <a:srgbClr val="333333"/>
                </a:solidFill>
                <a:latin typeface="Arial Narrow" panose="020B0606020202030204" pitchFamily="34" charset="0"/>
              </a:rPr>
              <a:t>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300" dirty="0">
                <a:solidFill>
                  <a:srgbClr val="333333"/>
                </a:solidFill>
                <a:latin typeface="Arial Narrow" panose="020B0606020202030204" pitchFamily="34" charset="0"/>
              </a:rPr>
              <a:t>Esses valores se manifestaram em todos os ramos artísticos da época e inspiraram </a:t>
            </a:r>
            <a:r>
              <a:rPr lang="pt-BR" sz="2300" b="1" dirty="0">
                <a:solidFill>
                  <a:srgbClr val="333333"/>
                </a:solidFill>
                <a:latin typeface="Arial Narrow" panose="020B0606020202030204" pitchFamily="34" charset="0"/>
              </a:rPr>
              <a:t>pinturas</a:t>
            </a:r>
            <a:r>
              <a:rPr lang="pt-BR" sz="2300" dirty="0">
                <a:solidFill>
                  <a:srgbClr val="333333"/>
                </a:solidFill>
                <a:latin typeface="Arial Narrow" panose="020B0606020202030204" pitchFamily="34" charset="0"/>
              </a:rPr>
              <a:t>, </a:t>
            </a:r>
            <a:r>
              <a:rPr lang="pt-BR" sz="2300" b="1" dirty="0">
                <a:solidFill>
                  <a:srgbClr val="333333"/>
                </a:solidFill>
                <a:latin typeface="Arial Narrow" panose="020B0606020202030204" pitchFamily="34" charset="0"/>
              </a:rPr>
              <a:t>esculturas</a:t>
            </a:r>
            <a:r>
              <a:rPr lang="pt-BR" sz="2300" dirty="0">
                <a:solidFill>
                  <a:srgbClr val="333333"/>
                </a:solidFill>
                <a:latin typeface="Arial Narrow" panose="020B0606020202030204" pitchFamily="34" charset="0"/>
              </a:rPr>
              <a:t>, </a:t>
            </a:r>
            <a:r>
              <a:rPr lang="pt-BR" sz="2300" b="1" dirty="0">
                <a:solidFill>
                  <a:srgbClr val="333333"/>
                </a:solidFill>
                <a:latin typeface="Arial Narrow" panose="020B0606020202030204" pitchFamily="34" charset="0"/>
              </a:rPr>
              <a:t>arquitetura</a:t>
            </a:r>
            <a:r>
              <a:rPr lang="pt-BR" sz="2300" dirty="0">
                <a:solidFill>
                  <a:srgbClr val="333333"/>
                </a:solidFill>
                <a:latin typeface="Arial Narrow" panose="020B0606020202030204" pitchFamily="34" charset="0"/>
              </a:rPr>
              <a:t>, </a:t>
            </a:r>
            <a:r>
              <a:rPr lang="pt-BR" sz="2300" b="1" dirty="0">
                <a:solidFill>
                  <a:srgbClr val="333333"/>
                </a:solidFill>
                <a:latin typeface="Arial Narrow" panose="020B0606020202030204" pitchFamily="34" charset="0"/>
              </a:rPr>
              <a:t>literatura,</a:t>
            </a:r>
            <a:r>
              <a:rPr lang="pt-BR" sz="2300" dirty="0">
                <a:solidFill>
                  <a:srgbClr val="333333"/>
                </a:solidFill>
                <a:latin typeface="Arial Narrow" panose="020B0606020202030204" pitchFamily="34" charset="0"/>
              </a:rPr>
              <a:t> dentre outros.</a:t>
            </a:r>
            <a:endParaRPr lang="pt-BR" sz="2000" dirty="0">
              <a:solidFill>
                <a:srgbClr val="333333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AC5DD47-8E8B-4F88-AFB8-CEF7F92D79D9}"/>
              </a:ext>
            </a:extLst>
          </p:cNvPr>
          <p:cNvSpPr txBox="1"/>
          <p:nvPr/>
        </p:nvSpPr>
        <p:spPr>
          <a:xfrm>
            <a:off x="8318" y="3257337"/>
            <a:ext cx="9135682" cy="34840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32D91"/>
              </a:buClr>
              <a:buSzPct val="115000"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300" b="1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Por enfatizar </a:t>
            </a:r>
            <a:r>
              <a:rPr kumimoji="0" lang="pt-BR" sz="2300" b="1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a imaginação</a:t>
            </a:r>
            <a:r>
              <a:rPr kumimoji="0" lang="pt-BR" sz="2300" b="1" i="0" u="sng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os artistas davam muita importância</a:t>
            </a:r>
            <a:r>
              <a:rPr kumimoji="0" 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:</a:t>
            </a:r>
          </a:p>
          <a:p>
            <a:pPr marL="342900" marR="0" lvl="0" indent="-342900" algn="just" defTabSz="457200" rtl="0" eaLnBrk="1" fontAlgn="auto" latinLnBrk="0" hangingPunct="1">
              <a:spcBef>
                <a:spcPct val="20000"/>
              </a:spcBef>
              <a:spcAft>
                <a:spcPts val="600"/>
              </a:spcAft>
              <a:buClr>
                <a:srgbClr val="E32D91"/>
              </a:buClr>
              <a:buSzPct val="115000"/>
              <a:buFont typeface="Wingdings" panose="05000000000000000000" pitchFamily="2" charset="2"/>
              <a:buChar char="§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à </a:t>
            </a:r>
            <a:r>
              <a:rPr kumimoji="0" lang="pt-BR" sz="2400" b="0" i="0" u="sng" strike="noStrike" kern="1200" cap="none" spc="0" normalizeH="0" baseline="0" noProof="0" dirty="0">
                <a:ln>
                  <a:noFill/>
                </a:ln>
                <a:solidFill>
                  <a:srgbClr val="3049E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intuição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ao </a:t>
            </a:r>
            <a:r>
              <a:rPr kumimoji="0" lang="pt-BR" sz="2400" b="0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instinto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e à </a:t>
            </a:r>
            <a:r>
              <a:rPr kumimoji="0" lang="pt-BR" sz="24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emoção</a:t>
            </a:r>
            <a:r>
              <a:rPr kumimoji="0" lang="pt-BR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.</a:t>
            </a:r>
            <a:r>
              <a:rPr kumimoji="0" lang="pt-BR" sz="2400" b="0" i="0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pt-BR" sz="2300" dirty="0">
                <a:solidFill>
                  <a:prstClr val="black"/>
                </a:solidFill>
                <a:latin typeface="Arial Narrow" panose="020B0606020202030204" pitchFamily="34" charset="0"/>
              </a:rPr>
              <a:t>Por serem altamente </a:t>
            </a:r>
            <a:r>
              <a:rPr lang="pt-BR" sz="2300" dirty="0">
                <a:solidFill>
                  <a:srgbClr val="000099"/>
                </a:solidFill>
                <a:latin typeface="Arial Narrow" panose="020B0606020202030204" pitchFamily="34" charset="0"/>
              </a:rPr>
              <a:t>pessoais e subjetivos</a:t>
            </a:r>
            <a:r>
              <a:rPr lang="pt-BR" sz="2300" dirty="0">
                <a:solidFill>
                  <a:prstClr val="black"/>
                </a:solidFill>
                <a:latin typeface="Arial Narrow" panose="020B0606020202030204" pitchFamily="34" charset="0"/>
              </a:rPr>
              <a:t>, esses sentimentos reforçavam </a:t>
            </a:r>
            <a:r>
              <a:rPr lang="pt-BR" sz="2300" b="1" dirty="0">
                <a:solidFill>
                  <a:prstClr val="black"/>
                </a:solidFill>
                <a:latin typeface="Arial Narrow" panose="020B0606020202030204" pitchFamily="34" charset="0"/>
              </a:rPr>
              <a:t>a noção de individualismo</a:t>
            </a:r>
            <a:r>
              <a:rPr lang="pt-BR" sz="2300" dirty="0">
                <a:solidFill>
                  <a:prstClr val="black"/>
                </a:solidFill>
                <a:latin typeface="Arial Narrow" panose="020B0606020202030204" pitchFamily="34" charset="0"/>
              </a:rPr>
              <a:t>.</a:t>
            </a:r>
          </a:p>
          <a:p>
            <a:pPr marR="0" lvl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32D91"/>
              </a:buClr>
              <a:buSzPct val="115000"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342900" marR="0" lvl="0" indent="-34290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32D91"/>
              </a:buClr>
              <a:buSzPct val="115000"/>
              <a:buFont typeface="Wingdings" panose="05000000000000000000" pitchFamily="2" charset="2"/>
              <a:buChar char="v"/>
              <a:tabLst/>
              <a:defRPr/>
            </a:pPr>
            <a:r>
              <a:rPr kumimoji="0" 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Sem se afastar </a:t>
            </a:r>
            <a:r>
              <a:rPr kumimoji="0" lang="pt-B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totalmente da razão </a:t>
            </a:r>
            <a:r>
              <a:rPr kumimoji="0" 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e da </a:t>
            </a:r>
            <a:r>
              <a:rPr kumimoji="0" lang="pt-BR" sz="2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lógica</a:t>
            </a:r>
            <a:r>
              <a:rPr kumimoji="0" 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“</a:t>
            </a:r>
            <a:r>
              <a:rPr kumimoji="0" 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Eu devo criar um sistema ou ser escravizado pelo de outro homem</a:t>
            </a:r>
            <a:r>
              <a:rPr kumimoji="0" 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.” </a:t>
            </a:r>
            <a:r>
              <a:rPr lang="pt-BR" sz="2300" dirty="0">
                <a:solidFill>
                  <a:prstClr val="black"/>
                </a:solidFill>
                <a:latin typeface="Arial Narrow" panose="020B0606020202030204" pitchFamily="34" charset="0"/>
              </a:rPr>
              <a:t>– William Blake.</a:t>
            </a:r>
          </a:p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32D91"/>
              </a:buClr>
              <a:buSzPct val="115000"/>
              <a:buFontTx/>
              <a:buNone/>
              <a:tabLst/>
              <a:defRPr/>
            </a:pPr>
            <a:endParaRPr kumimoji="0" lang="pt-B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E32D91"/>
              </a:buClr>
              <a:buSzPct val="115000"/>
              <a:buFontTx/>
              <a:buNone/>
              <a:tabLst/>
              <a:defRPr/>
            </a:pPr>
            <a:r>
              <a:rPr kumimoji="0" 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“</a:t>
            </a:r>
            <a:r>
              <a:rPr kumimoji="0" lang="pt-BR" sz="23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Toda boa poesia é um fluxo espontâneo de sentimentos poderosos</a:t>
            </a:r>
            <a:r>
              <a:rPr kumimoji="0" 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.” 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E32D91"/>
              </a:buClr>
              <a:buSzPct val="115000"/>
              <a:buFontTx/>
              <a:buNone/>
              <a:tabLst/>
              <a:defRPr/>
            </a:pPr>
            <a:r>
              <a:rPr kumimoji="0" lang="pt-BR" sz="2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- William </a:t>
            </a:r>
            <a:r>
              <a:rPr kumimoji="0" lang="pt-BR" sz="2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Wordsworth</a:t>
            </a:r>
            <a:endParaRPr kumimoji="0" lang="pt-BR" sz="2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276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A3A33-5BAF-4D62-9E84-AB822B33E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856984" cy="1301006"/>
          </a:xfrm>
          <a:solidFill>
            <a:srgbClr val="00A24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342900" lvl="0" indent="-342900">
              <a:spcBef>
                <a:spcPts val="0"/>
              </a:spcBef>
            </a:pPr>
            <a:br>
              <a:rPr lang="pt-BR" sz="3200" b="1" i="1" dirty="0">
                <a:solidFill>
                  <a:srgbClr val="000000"/>
                </a:solidFill>
                <a:ea typeface="+mn-ea"/>
                <a:cs typeface="+mn-cs"/>
              </a:rPr>
            </a:br>
            <a:r>
              <a:rPr lang="pt-BR" sz="3200" b="1" dirty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+mn-cs"/>
              </a:rPr>
              <a:t>Canção do Tamoio</a:t>
            </a:r>
            <a:br>
              <a:rPr lang="pt-BR" sz="3200" b="1" dirty="0">
                <a:solidFill>
                  <a:srgbClr val="000000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br>
              <a:rPr lang="pt-BR" sz="1000" dirty="0">
                <a:solidFill>
                  <a:srgbClr val="000000"/>
                </a:solidFill>
                <a:latin typeface="Arial Narrow" panose="020B0606020202030204" pitchFamily="34" charset="0"/>
                <a:ea typeface="+mn-ea"/>
                <a:cs typeface="+mn-cs"/>
              </a:rPr>
            </a:br>
            <a:r>
              <a:rPr lang="pt-BR" sz="3200" b="1" dirty="0">
                <a:solidFill>
                  <a:srgbClr val="000000"/>
                </a:solidFill>
                <a:latin typeface="Arial Narrow" panose="020B0606020202030204" pitchFamily="34" charset="0"/>
                <a:ea typeface="+mn-ea"/>
                <a:cs typeface="+mn-cs"/>
              </a:rPr>
              <a:t>Gonçalves Dias</a:t>
            </a:r>
            <a:br>
              <a:rPr lang="pt-BR" sz="3200" dirty="0">
                <a:solidFill>
                  <a:srgbClr val="000000"/>
                </a:solidFill>
                <a:ea typeface="+mn-ea"/>
                <a:cs typeface="+mn-cs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1CA7AA-6784-4589-A49B-BB66FF470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241" y="1718319"/>
            <a:ext cx="4038600" cy="4850980"/>
          </a:xfrm>
          <a:solidFill>
            <a:schemeClr val="accent5">
              <a:lumMod val="9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indent="0" algn="ctr">
              <a:buNone/>
            </a:pPr>
            <a:r>
              <a:rPr lang="pt-BR" sz="2800" b="1" dirty="0">
                <a:latin typeface="Arial Narrow" panose="020B0606020202030204" pitchFamily="34" charset="0"/>
              </a:rPr>
              <a:t>I</a:t>
            </a:r>
          </a:p>
          <a:p>
            <a:pPr marL="0" indent="0" algn="ctr">
              <a:buNone/>
            </a:pPr>
            <a:r>
              <a:rPr lang="pt-BR" sz="3000" dirty="0">
                <a:latin typeface="Arial Narrow" panose="020B0606020202030204" pitchFamily="34" charset="0"/>
              </a:rPr>
              <a:t>Não chores, meu filho:</a:t>
            </a:r>
            <a:br>
              <a:rPr lang="pt-BR" sz="3000" dirty="0">
                <a:latin typeface="Arial Narrow" panose="020B0606020202030204" pitchFamily="34" charset="0"/>
              </a:rPr>
            </a:br>
            <a:r>
              <a:rPr lang="pt-BR" sz="3000" dirty="0">
                <a:latin typeface="Arial Narrow" panose="020B0606020202030204" pitchFamily="34" charset="0"/>
              </a:rPr>
              <a:t>Não chores, que a vida</a:t>
            </a:r>
            <a:br>
              <a:rPr lang="pt-BR" sz="3000" dirty="0">
                <a:latin typeface="Arial Narrow" panose="020B0606020202030204" pitchFamily="34" charset="0"/>
              </a:rPr>
            </a:br>
            <a:r>
              <a:rPr lang="pt-BR" sz="3000" dirty="0">
                <a:latin typeface="Arial Narrow" panose="020B0606020202030204" pitchFamily="34" charset="0"/>
              </a:rPr>
              <a:t>É luta renhida:</a:t>
            </a:r>
            <a:br>
              <a:rPr lang="pt-BR" sz="3000" dirty="0">
                <a:latin typeface="Arial Narrow" panose="020B0606020202030204" pitchFamily="34" charset="0"/>
              </a:rPr>
            </a:br>
            <a:r>
              <a:rPr lang="pt-BR" sz="3000" dirty="0">
                <a:latin typeface="Arial Narrow" panose="020B0606020202030204" pitchFamily="34" charset="0"/>
              </a:rPr>
              <a:t>Viver é lutar.</a:t>
            </a:r>
            <a:br>
              <a:rPr lang="pt-BR" sz="3000" dirty="0">
                <a:latin typeface="Arial Narrow" panose="020B0606020202030204" pitchFamily="34" charset="0"/>
              </a:rPr>
            </a:br>
            <a:r>
              <a:rPr lang="pt-BR" sz="3000" dirty="0">
                <a:latin typeface="Arial Narrow" panose="020B0606020202030204" pitchFamily="34" charset="0"/>
              </a:rPr>
              <a:t>A vida é combate,</a:t>
            </a:r>
            <a:br>
              <a:rPr lang="pt-BR" sz="3000" dirty="0">
                <a:latin typeface="Arial Narrow" panose="020B0606020202030204" pitchFamily="34" charset="0"/>
              </a:rPr>
            </a:br>
            <a:r>
              <a:rPr lang="pt-BR" sz="3000" dirty="0">
                <a:latin typeface="Arial Narrow" panose="020B0606020202030204" pitchFamily="34" charset="0"/>
              </a:rPr>
              <a:t>Que os fracos abate,</a:t>
            </a:r>
            <a:br>
              <a:rPr lang="pt-BR" sz="3000" dirty="0">
                <a:latin typeface="Arial Narrow" panose="020B0606020202030204" pitchFamily="34" charset="0"/>
              </a:rPr>
            </a:br>
            <a:r>
              <a:rPr lang="pt-BR" sz="3000" dirty="0">
                <a:latin typeface="Arial Narrow" panose="020B0606020202030204" pitchFamily="34" charset="0"/>
              </a:rPr>
              <a:t>Que os fortes, os bravos,</a:t>
            </a:r>
            <a:br>
              <a:rPr lang="pt-BR" sz="3000" dirty="0">
                <a:latin typeface="Arial Narrow" panose="020B0606020202030204" pitchFamily="34" charset="0"/>
              </a:rPr>
            </a:br>
            <a:r>
              <a:rPr lang="pt-BR" sz="3000" dirty="0">
                <a:latin typeface="Arial Narrow" panose="020B0606020202030204" pitchFamily="34" charset="0"/>
              </a:rPr>
              <a:t>Só pode exaltar.</a:t>
            </a:r>
          </a:p>
          <a:p>
            <a:pPr marL="0" indent="0" algn="ctr">
              <a:buNone/>
            </a:pPr>
            <a:endParaRPr lang="pt-BR" sz="3000" dirty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endParaRPr lang="pt-BR" sz="3000" dirty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endParaRPr lang="pt-BR" sz="3000" dirty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endParaRPr lang="pt-BR" sz="3000" dirty="0">
              <a:latin typeface="Arial Narrow" panose="020B0606020202030204" pitchFamily="34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9757F2-8581-4C1F-BDE8-EF19E2C7A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26159" y="1700808"/>
            <a:ext cx="4038600" cy="4886003"/>
          </a:xfrm>
          <a:gradFill flip="none" rotWithShape="1">
            <a:gsLst>
              <a:gs pos="0">
                <a:srgbClr val="CC66FF">
                  <a:tint val="66000"/>
                  <a:satMod val="160000"/>
                </a:srgbClr>
              </a:gs>
              <a:gs pos="50000">
                <a:srgbClr val="CC66FF">
                  <a:tint val="44500"/>
                  <a:satMod val="160000"/>
                </a:srgbClr>
              </a:gs>
              <a:gs pos="100000">
                <a:srgbClr val="CC66FF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0" indent="0" algn="ctr">
              <a:buNone/>
            </a:pPr>
            <a:r>
              <a:rPr lang="pt-BR" sz="2800" b="1" dirty="0">
                <a:latin typeface="Arial Narrow" panose="020B0606020202030204" pitchFamily="34" charset="0"/>
              </a:rPr>
              <a:t>II</a:t>
            </a:r>
          </a:p>
          <a:p>
            <a:pPr marL="0" indent="0" algn="ctr">
              <a:buNone/>
            </a:pPr>
            <a:r>
              <a:rPr lang="pt-BR" sz="2800" dirty="0">
                <a:latin typeface="Arial Narrow" panose="020B0606020202030204" pitchFamily="34" charset="0"/>
              </a:rPr>
              <a:t>Um </a:t>
            </a:r>
            <a:r>
              <a:rPr lang="pt-BR" sz="3000" dirty="0">
                <a:latin typeface="Arial Narrow" panose="020B0606020202030204" pitchFamily="34" charset="0"/>
              </a:rPr>
              <a:t>dia vivemos!</a:t>
            </a:r>
          </a:p>
          <a:p>
            <a:pPr marL="0" indent="0" algn="ctr">
              <a:buNone/>
            </a:pPr>
            <a:r>
              <a:rPr lang="pt-BR" sz="3000" dirty="0">
                <a:latin typeface="Arial Narrow" panose="020B0606020202030204" pitchFamily="34" charset="0"/>
              </a:rPr>
              <a:t>O homem que é forte</a:t>
            </a:r>
          </a:p>
          <a:p>
            <a:pPr marL="0" indent="0" algn="ctr">
              <a:buNone/>
            </a:pPr>
            <a:r>
              <a:rPr lang="pt-BR" sz="3000" dirty="0">
                <a:latin typeface="Arial Narrow" panose="020B0606020202030204" pitchFamily="34" charset="0"/>
              </a:rPr>
              <a:t>Não teme da morte;</a:t>
            </a:r>
          </a:p>
          <a:p>
            <a:pPr marL="0" indent="0" algn="ctr">
              <a:buNone/>
            </a:pPr>
            <a:r>
              <a:rPr lang="pt-BR" sz="3000" dirty="0">
                <a:latin typeface="Arial Narrow" panose="020B0606020202030204" pitchFamily="34" charset="0"/>
              </a:rPr>
              <a:t>Só teme fugir;</a:t>
            </a:r>
          </a:p>
          <a:p>
            <a:pPr marL="0" indent="0" algn="ctr">
              <a:buNone/>
            </a:pPr>
            <a:r>
              <a:rPr lang="pt-BR" sz="3000" dirty="0">
                <a:latin typeface="Arial Narrow" panose="020B0606020202030204" pitchFamily="34" charset="0"/>
              </a:rPr>
              <a:t>No arco que entesa</a:t>
            </a:r>
          </a:p>
          <a:p>
            <a:pPr marL="0" indent="0" algn="ctr">
              <a:buNone/>
            </a:pPr>
            <a:r>
              <a:rPr lang="pt-BR" sz="3000" dirty="0">
                <a:latin typeface="Arial Narrow" panose="020B0606020202030204" pitchFamily="34" charset="0"/>
              </a:rPr>
              <a:t>Tem certa uma presa,</a:t>
            </a:r>
          </a:p>
          <a:p>
            <a:pPr marL="0" indent="0" algn="ctr">
              <a:buNone/>
            </a:pPr>
            <a:r>
              <a:rPr lang="pt-BR" sz="3000" dirty="0">
                <a:latin typeface="Arial Narrow" panose="020B0606020202030204" pitchFamily="34" charset="0"/>
              </a:rPr>
              <a:t>Quer seja tapuia,</a:t>
            </a:r>
          </a:p>
          <a:p>
            <a:pPr marL="0" indent="0" algn="ctr">
              <a:buNone/>
            </a:pPr>
            <a:r>
              <a:rPr lang="pt-BR" sz="3000" dirty="0">
                <a:latin typeface="Arial Narrow" panose="020B0606020202030204" pitchFamily="34" charset="0"/>
              </a:rPr>
              <a:t>Condor ou tapir.</a:t>
            </a:r>
          </a:p>
          <a:p>
            <a:pPr marL="0" indent="0" algn="ctr">
              <a:buNone/>
            </a:pPr>
            <a:endParaRPr lang="pt-BR" sz="28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98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>
        <p14:prism isContent="1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EA3A33-5BAF-4D62-9E84-AB822B33E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116632"/>
            <a:ext cx="8856984" cy="1301006"/>
          </a:xfrm>
          <a:solidFill>
            <a:srgbClr val="00A249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 marL="342900" lvl="0" indent="-342900">
              <a:spcBef>
                <a:spcPts val="0"/>
              </a:spcBef>
            </a:pPr>
            <a:br>
              <a:rPr lang="pt-BR" sz="3200" b="1" i="1" dirty="0">
                <a:solidFill>
                  <a:srgbClr val="000000"/>
                </a:solidFill>
                <a:ea typeface="+mn-ea"/>
                <a:cs typeface="+mn-cs"/>
              </a:rPr>
            </a:br>
            <a:r>
              <a:rPr lang="pt-BR" sz="3200" b="1" dirty="0">
                <a:solidFill>
                  <a:schemeClr val="bg1"/>
                </a:solidFill>
                <a:ea typeface="+mn-ea"/>
                <a:cs typeface="+mn-cs"/>
              </a:rPr>
              <a:t>Canção do Tamoio</a:t>
            </a:r>
            <a:br>
              <a:rPr lang="pt-BR" sz="3200" b="1" dirty="0">
                <a:solidFill>
                  <a:srgbClr val="000000"/>
                </a:solidFill>
                <a:ea typeface="+mn-ea"/>
                <a:cs typeface="+mn-cs"/>
              </a:rPr>
            </a:br>
            <a:br>
              <a:rPr lang="pt-BR" sz="1000" dirty="0">
                <a:solidFill>
                  <a:srgbClr val="000000"/>
                </a:solidFill>
                <a:ea typeface="+mn-ea"/>
                <a:cs typeface="+mn-cs"/>
              </a:rPr>
            </a:br>
            <a:r>
              <a:rPr lang="pt-BR" sz="3200" b="1" dirty="0">
                <a:solidFill>
                  <a:srgbClr val="000000"/>
                </a:solidFill>
                <a:ea typeface="+mn-ea"/>
                <a:cs typeface="+mn-cs"/>
              </a:rPr>
              <a:t>Gonçalves Dias</a:t>
            </a:r>
            <a:br>
              <a:rPr lang="pt-BR" sz="3200" dirty="0">
                <a:solidFill>
                  <a:srgbClr val="000000"/>
                </a:solidFill>
                <a:ea typeface="+mn-ea"/>
                <a:cs typeface="+mn-cs"/>
              </a:rPr>
            </a:b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1CA7AA-6784-4589-A49B-BB66FF4706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9512" y="1600200"/>
            <a:ext cx="4038600" cy="4997152"/>
          </a:xfrm>
        </p:spPr>
        <p:txBody>
          <a:bodyPr/>
          <a:lstStyle/>
          <a:p>
            <a:pPr marL="0" indent="0" algn="ctr">
              <a:buNone/>
            </a:pPr>
            <a:endParaRPr lang="pt-BR" sz="2800" dirty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br>
              <a:rPr lang="pt-BR" sz="1000" dirty="0">
                <a:latin typeface="Arial Narrow" panose="020B0606020202030204" pitchFamily="34" charset="0"/>
              </a:rPr>
            </a:b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09757F2-8581-4C1F-BDE8-EF19E2C7A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528192"/>
            <a:ext cx="4316288" cy="5141168"/>
          </a:xfrm>
        </p:spPr>
        <p:txBody>
          <a:bodyPr/>
          <a:lstStyle/>
          <a:p>
            <a:pPr marL="0" indent="0" algn="ctr">
              <a:buNone/>
            </a:pPr>
            <a:r>
              <a:rPr lang="pt-BR" sz="2800" dirty="0">
                <a:latin typeface="Arial Narrow" panose="020B0606020202030204" pitchFamily="34" charset="0"/>
              </a:rPr>
              <a:t>III</a:t>
            </a:r>
          </a:p>
          <a:p>
            <a:pPr marL="0" indent="0" algn="ctr">
              <a:buNone/>
            </a:pPr>
            <a:r>
              <a:rPr lang="pt-BR" sz="2800" dirty="0">
                <a:latin typeface="Arial Narrow" panose="020B0606020202030204" pitchFamily="34" charset="0"/>
              </a:rPr>
              <a:t>Domina, se vive;</a:t>
            </a:r>
          </a:p>
          <a:p>
            <a:pPr marL="0" indent="0" algn="ctr">
              <a:buNone/>
            </a:pPr>
            <a:r>
              <a:rPr lang="pt-BR" sz="2800" dirty="0">
                <a:latin typeface="Arial Narrow" panose="020B0606020202030204" pitchFamily="34" charset="0"/>
              </a:rPr>
              <a:t>Se morre, descansa</a:t>
            </a:r>
          </a:p>
          <a:p>
            <a:pPr marL="0" indent="0" algn="ctr">
              <a:buNone/>
            </a:pPr>
            <a:r>
              <a:rPr lang="pt-BR" sz="2800" dirty="0">
                <a:latin typeface="Arial Narrow" panose="020B0606020202030204" pitchFamily="34" charset="0"/>
              </a:rPr>
              <a:t>Dos seus na lembrança,</a:t>
            </a:r>
          </a:p>
          <a:p>
            <a:pPr marL="0" indent="0" algn="ctr">
              <a:buNone/>
            </a:pPr>
            <a:r>
              <a:rPr lang="pt-BR" sz="2800" dirty="0">
                <a:latin typeface="Arial Narrow" panose="020B0606020202030204" pitchFamily="34" charset="0"/>
              </a:rPr>
              <a:t>Na voz do porvir.</a:t>
            </a:r>
          </a:p>
          <a:p>
            <a:pPr marL="0" indent="0" algn="ctr">
              <a:buNone/>
            </a:pPr>
            <a:r>
              <a:rPr lang="pt-BR" sz="2800" dirty="0">
                <a:latin typeface="Arial Narrow" panose="020B0606020202030204" pitchFamily="34" charset="0"/>
              </a:rPr>
              <a:t>Não cures da vida!</a:t>
            </a:r>
          </a:p>
          <a:p>
            <a:pPr marL="0" indent="0" algn="ctr">
              <a:buNone/>
            </a:pPr>
            <a:r>
              <a:rPr lang="pt-BR" sz="2800" dirty="0">
                <a:latin typeface="Arial Narrow" panose="020B0606020202030204" pitchFamily="34" charset="0"/>
              </a:rPr>
              <a:t>Sê bravo, sê forte!</a:t>
            </a:r>
          </a:p>
          <a:p>
            <a:pPr marL="0" indent="0" algn="ctr">
              <a:buNone/>
            </a:pPr>
            <a:r>
              <a:rPr lang="pt-BR" sz="2800" dirty="0">
                <a:latin typeface="Arial Narrow" panose="020B0606020202030204" pitchFamily="34" charset="0"/>
              </a:rPr>
              <a:t>Não fujas da morte,</a:t>
            </a:r>
          </a:p>
          <a:p>
            <a:pPr marL="0" indent="0" algn="ctr">
              <a:buNone/>
            </a:pPr>
            <a:r>
              <a:rPr lang="pt-BR" sz="2800" dirty="0">
                <a:latin typeface="Arial Narrow" panose="020B0606020202030204" pitchFamily="34" charset="0"/>
              </a:rPr>
              <a:t>Que a morte há de vir!</a:t>
            </a:r>
          </a:p>
          <a:p>
            <a:pPr marL="0" indent="0" algn="ctr">
              <a:buNone/>
            </a:pPr>
            <a:endParaRPr lang="pt-BR" sz="600" dirty="0">
              <a:latin typeface="Arial Narrow" panose="020B0606020202030204" pitchFamily="34" charset="0"/>
            </a:endParaRPr>
          </a:p>
          <a:p>
            <a:pPr marL="0" indent="0" algn="ctr">
              <a:buNone/>
            </a:pPr>
            <a:r>
              <a:rPr lang="pt-BR" sz="2800" dirty="0">
                <a:latin typeface="Arial Narrow" panose="020B0606020202030204" pitchFamily="34" charset="0"/>
              </a:rPr>
              <a:t>(Fragmentos)(...)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D5811F5-07FA-47EE-95AE-8CF62647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79626"/>
            <a:ext cx="4468688" cy="4410795"/>
          </a:xfrm>
          <a:prstGeom prst="rect">
            <a:avLst/>
          </a:prstGeom>
          <a:ln>
            <a:solidFill>
              <a:srgbClr val="FFC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6C0E360-8F85-4FDC-9F69-37D65F58A48C}"/>
              </a:ext>
            </a:extLst>
          </p:cNvPr>
          <p:cNvSpPr txBox="1"/>
          <p:nvPr/>
        </p:nvSpPr>
        <p:spPr>
          <a:xfrm>
            <a:off x="179512" y="6237312"/>
            <a:ext cx="4316288" cy="369332"/>
          </a:xfrm>
          <a:prstGeom prst="rect">
            <a:avLst/>
          </a:prstGeom>
          <a:solidFill>
            <a:schemeClr val="accent5"/>
          </a:solidFill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r>
              <a:rPr lang="pt-BR" b="1" cap="all" dirty="0">
                <a:solidFill>
                  <a:srgbClr val="444444"/>
                </a:solidFill>
                <a:latin typeface="Open Sans"/>
              </a:rPr>
              <a:t>RUGENDAS, GUERRILHA, 1835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30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14:gallery dir="l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2DFCB-BF10-44D9-B513-D8D642041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28688"/>
          </a:xfrm>
        </p:spPr>
        <p:txBody>
          <a:bodyPr/>
          <a:lstStyle/>
          <a:p>
            <a:pPr algn="l">
              <a:defRPr/>
            </a:pPr>
            <a:r>
              <a:rPr lang="pt-BR" b="1" dirty="0">
                <a:solidFill>
                  <a:srgbClr val="FF0000"/>
                </a:solidFill>
              </a:rPr>
              <a:t>Um detalhe!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E85C7F-F565-44B7-8561-D67519908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36625"/>
            <a:ext cx="9144000" cy="5948363"/>
          </a:xfrm>
          <a:solidFill>
            <a:schemeClr val="bg1"/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sz="2800" dirty="0">
                <a:solidFill>
                  <a:srgbClr val="000000"/>
                </a:solidFill>
              </a:rPr>
              <a:t>    Diferença entre </a:t>
            </a:r>
            <a:r>
              <a:rPr lang="pt-BR" sz="2800" b="1" dirty="0">
                <a:solidFill>
                  <a:srgbClr val="CC00CC"/>
                </a:solidFill>
              </a:rPr>
              <a:t>UFANISMO</a:t>
            </a:r>
            <a:r>
              <a:rPr lang="pt-BR" sz="2800" dirty="0">
                <a:solidFill>
                  <a:srgbClr val="000000"/>
                </a:solidFill>
              </a:rPr>
              <a:t> e </a:t>
            </a:r>
            <a:r>
              <a:rPr lang="pt-BR" sz="2800" b="1" dirty="0">
                <a:solidFill>
                  <a:srgbClr val="00A249"/>
                </a:solidFill>
              </a:rPr>
              <a:t>PATRIOTISMO:</a:t>
            </a:r>
          </a:p>
          <a:p>
            <a:pPr>
              <a:buFont typeface="Arial" charset="0"/>
              <a:buChar char="•"/>
              <a:defRPr/>
            </a:pPr>
            <a:endParaRPr lang="pt-BR" sz="2800" b="1" dirty="0">
              <a:solidFill>
                <a:srgbClr val="00A249"/>
              </a:solidFill>
            </a:endParaRPr>
          </a:p>
          <a:p>
            <a:pPr>
              <a:buFont typeface="Arial" charset="0"/>
              <a:buChar char="•"/>
              <a:defRPr/>
            </a:pPr>
            <a:r>
              <a:rPr lang="pt-BR" sz="2800" b="1" dirty="0">
                <a:solidFill>
                  <a:srgbClr val="00A249"/>
                </a:solidFill>
              </a:rPr>
              <a:t>Patriotismo:</a:t>
            </a:r>
            <a:r>
              <a:rPr lang="pt-BR" sz="2800" dirty="0">
                <a:solidFill>
                  <a:srgbClr val="000000"/>
                </a:solidFill>
              </a:rPr>
              <a:t> sentimento positivo manifestado em </a:t>
            </a:r>
            <a:r>
              <a:rPr lang="pt-BR" sz="2800" dirty="0">
                <a:solidFill>
                  <a:srgbClr val="FF0000"/>
                </a:solidFill>
              </a:rPr>
              <a:t>atitudes </a:t>
            </a:r>
            <a:r>
              <a:rPr lang="pt-BR" sz="2800" dirty="0">
                <a:solidFill>
                  <a:srgbClr val="000000"/>
                </a:solidFill>
              </a:rPr>
              <a:t>construtivas e abnegadas, e não exclui tomadas de posição </a:t>
            </a:r>
            <a:r>
              <a:rPr lang="pt-BR" sz="2800" dirty="0">
                <a:solidFill>
                  <a:srgbClr val="FF0000"/>
                </a:solidFill>
              </a:rPr>
              <a:t>críticas </a:t>
            </a:r>
            <a:r>
              <a:rPr lang="pt-BR" sz="2800" dirty="0">
                <a:solidFill>
                  <a:srgbClr val="000000"/>
                </a:solidFill>
              </a:rPr>
              <a:t>(ou será falso patriotismo);</a:t>
            </a:r>
          </a:p>
          <a:p>
            <a:pPr marL="0" indent="0">
              <a:buNone/>
              <a:defRPr/>
            </a:pPr>
            <a:endParaRPr lang="pt-BR" sz="1400" dirty="0">
              <a:solidFill>
                <a:srgbClr val="000000"/>
              </a:solidFill>
            </a:endParaRPr>
          </a:p>
          <a:p>
            <a:pPr>
              <a:buFont typeface="Arial" charset="0"/>
              <a:buChar char="•"/>
              <a:defRPr/>
            </a:pPr>
            <a:r>
              <a:rPr lang="pt-BR" sz="2800" b="1" dirty="0">
                <a:solidFill>
                  <a:srgbClr val="0070C0"/>
                </a:solidFill>
              </a:rPr>
              <a:t>Ufanismo:  </a:t>
            </a:r>
            <a:r>
              <a:rPr lang="pt-BR" sz="2800" dirty="0">
                <a:solidFill>
                  <a:srgbClr val="000000"/>
                </a:solidFill>
              </a:rPr>
              <a:t>considerado como uma forma de patriotismo, mas constitui sentimento ingênuo, parcial e impeditivo de </a:t>
            </a:r>
            <a:r>
              <a:rPr lang="pt-BR" sz="2800" b="1" dirty="0">
                <a:solidFill>
                  <a:srgbClr val="FF0000"/>
                </a:solidFill>
              </a:rPr>
              <a:t>visão crítica </a:t>
            </a:r>
            <a:r>
              <a:rPr lang="pt-BR" sz="2800" dirty="0">
                <a:solidFill>
                  <a:srgbClr val="000000"/>
                </a:solidFill>
              </a:rPr>
              <a:t>necessária à superação dos problemas do país;</a:t>
            </a:r>
          </a:p>
          <a:p>
            <a:pPr marL="0" indent="0">
              <a:buNone/>
              <a:defRPr/>
            </a:pPr>
            <a:endParaRPr lang="pt-BR" sz="1400" dirty="0">
              <a:solidFill>
                <a:srgbClr val="000000"/>
              </a:solidFill>
            </a:endParaRPr>
          </a:p>
          <a:p>
            <a:pPr>
              <a:buFont typeface="Arial" charset="0"/>
              <a:buNone/>
              <a:defRPr/>
            </a:pPr>
            <a:r>
              <a:rPr lang="pt-BR" sz="2800" dirty="0">
                <a:solidFill>
                  <a:srgbClr val="000000"/>
                </a:solidFill>
              </a:rPr>
              <a:t>    Estabelecida a diferença , podemos considerar no poema  o sentimento expresso pelo eu lírico da “</a:t>
            </a:r>
            <a:r>
              <a:rPr lang="pt-BR" sz="2800" b="1" dirty="0">
                <a:solidFill>
                  <a:srgbClr val="00A249"/>
                </a:solidFill>
              </a:rPr>
              <a:t>Canção do exílio</a:t>
            </a:r>
            <a:r>
              <a:rPr lang="pt-BR" sz="2800" dirty="0">
                <a:solidFill>
                  <a:srgbClr val="000000"/>
                </a:solidFill>
              </a:rPr>
              <a:t>”, como  ufanismo ou patriotismo?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534466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3049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Espaço Reservado para Conteúdo 2">
            <a:extLst>
              <a:ext uri="{FF2B5EF4-FFF2-40B4-BE49-F238E27FC236}">
                <a16:creationId xmlns:a16="http://schemas.microsoft.com/office/drawing/2014/main" id="{F860882E-7B7B-4BC7-A172-2C53A2BF2E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362212">
            <a:off x="605924" y="667223"/>
            <a:ext cx="8059737" cy="6210667"/>
          </a:xfrm>
          <a:solidFill>
            <a:schemeClr val="bg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pt-BR" altLang="pt-BR" dirty="0"/>
              <a:t>    </a:t>
            </a:r>
          </a:p>
          <a:p>
            <a:pPr algn="just">
              <a:buNone/>
            </a:pPr>
            <a:r>
              <a:rPr lang="pt-BR" altLang="pt-BR" sz="3200" dirty="0"/>
              <a:t> </a:t>
            </a:r>
            <a:r>
              <a:rPr lang="pt-BR" altLang="pt-BR" sz="3200" dirty="0">
                <a:solidFill>
                  <a:prstClr val="black"/>
                </a:solidFill>
                <a:latin typeface="Arial Narrow" panose="020B0606020202030204" pitchFamily="34" charset="0"/>
              </a:rPr>
              <a:t>	</a:t>
            </a:r>
          </a:p>
          <a:p>
            <a:pPr algn="just">
              <a:buNone/>
            </a:pPr>
            <a:r>
              <a:rPr lang="pt-BR" altLang="pt-BR" sz="3200" dirty="0">
                <a:solidFill>
                  <a:prstClr val="black"/>
                </a:solidFill>
                <a:latin typeface="Arial Narrow" panose="020B0606020202030204" pitchFamily="34" charset="0"/>
              </a:rPr>
              <a:t>    </a:t>
            </a:r>
            <a:r>
              <a:rPr lang="pt-BR" altLang="pt-BR" sz="3200" dirty="0">
                <a:solidFill>
                  <a:srgbClr val="FF0000"/>
                </a:solidFill>
                <a:latin typeface="Arial Narrow" panose="020B0606020202030204" pitchFamily="34" charset="0"/>
              </a:rPr>
              <a:t>Mesmo o brasileiro vivendo o clima da </a:t>
            </a:r>
            <a:r>
              <a:rPr lang="pt-BR" altLang="pt-BR" sz="3200" b="1" dirty="0">
                <a:solidFill>
                  <a:srgbClr val="FF0000"/>
                </a:solidFill>
                <a:latin typeface="Arial Narrow" panose="020B0606020202030204" pitchFamily="34" charset="0"/>
              </a:rPr>
              <a:t>proclamação da independência</a:t>
            </a:r>
            <a:r>
              <a:rPr lang="pt-BR" altLang="pt-BR" sz="3200" dirty="0">
                <a:solidFill>
                  <a:srgbClr val="FF0000"/>
                </a:solidFill>
                <a:latin typeface="Arial Narrow" panose="020B0606020202030204" pitchFamily="34" charset="0"/>
              </a:rPr>
              <a:t>, o que menos desejava </a:t>
            </a:r>
            <a:r>
              <a:rPr lang="pt-BR" altLang="pt-BR" sz="3200" b="1" dirty="0">
                <a:solidFill>
                  <a:srgbClr val="FF0000"/>
                </a:solidFill>
                <a:latin typeface="Arial Narrow" panose="020B0606020202030204" pitchFamily="34" charset="0"/>
              </a:rPr>
              <a:t>era imitar a Europa. </a:t>
            </a:r>
          </a:p>
          <a:p>
            <a:pPr algn="just">
              <a:buNone/>
            </a:pPr>
            <a:endParaRPr lang="pt-BR" altLang="pt-BR" sz="3200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just">
              <a:buNone/>
            </a:pPr>
            <a:r>
              <a:rPr lang="pt-BR" altLang="pt-BR" sz="3200" dirty="0">
                <a:solidFill>
                  <a:srgbClr val="FF0000"/>
                </a:solidFill>
                <a:latin typeface="Arial Narrow" panose="020B0606020202030204" pitchFamily="34" charset="0"/>
              </a:rPr>
              <a:t>    </a:t>
            </a:r>
            <a:r>
              <a:rPr lang="pt-BR" altLang="pt-BR" sz="3200" dirty="0">
                <a:latin typeface="Arial Narrow" panose="020B0606020202030204" pitchFamily="34" charset="0"/>
              </a:rPr>
              <a:t>No entanto, a produção na literatura brasileira, com </a:t>
            </a:r>
            <a:r>
              <a:rPr lang="pt-BR" altLang="pt-BR" sz="3200" b="1" dirty="0">
                <a:solidFill>
                  <a:srgbClr val="00A249"/>
                </a:solidFill>
                <a:latin typeface="Arial Narrow" panose="020B0606020202030204" pitchFamily="34" charset="0"/>
              </a:rPr>
              <a:t>heróis do Brasil, </a:t>
            </a:r>
            <a:r>
              <a:rPr lang="pt-BR" altLang="pt-BR" sz="3200" dirty="0">
                <a:latin typeface="Arial Narrow" panose="020B0606020202030204" pitchFamily="34" charset="0"/>
              </a:rPr>
              <a:t>caracterizou-se cópia do europeu, que a escreveu, um pouco antes, com exaltação ao passado</a:t>
            </a:r>
            <a:endParaRPr lang="pt-BR" altLang="pt-BR" sz="3200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endParaRPr lang="pt-BR" altLang="pt-BR" sz="3200" dirty="0">
              <a:solidFill>
                <a:srgbClr val="FF0000"/>
              </a:solidFill>
              <a:latin typeface="Arial Narrow" panose="020B0606020202030204" pitchFamily="34" charset="0"/>
            </a:endParaRP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sz="3200" dirty="0">
                <a:latin typeface="Arial Narrow" panose="020B0606020202030204" pitchFamily="34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48100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ço Reservado para Conteúdo 2">
            <a:extLst>
              <a:ext uri="{FF2B5EF4-FFF2-40B4-BE49-F238E27FC236}">
                <a16:creationId xmlns:a16="http://schemas.microsoft.com/office/drawing/2014/main" id="{EC5D6FD6-05C7-4815-9BB5-16BC03BC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928688"/>
            <a:ext cx="9144000" cy="5929312"/>
          </a:xfrm>
          <a:solidFill>
            <a:srgbClr val="002060"/>
          </a:solidFill>
        </p:spPr>
        <p:txBody>
          <a:bodyPr/>
          <a:lstStyle/>
          <a:p>
            <a:pPr algn="just"/>
            <a:r>
              <a:rPr lang="pt-BR" altLang="pt-BR" b="1" dirty="0">
                <a:solidFill>
                  <a:schemeClr val="bg1"/>
                </a:solidFill>
                <a:latin typeface="Arial Narrow" panose="020B0606020202030204" pitchFamily="34" charset="0"/>
              </a:rPr>
              <a:t>Mesmo os autores da literatura brasileira tendo escolhido o </a:t>
            </a:r>
            <a:r>
              <a:rPr lang="pt-BR" altLang="pt-BR" b="1" dirty="0">
                <a:solidFill>
                  <a:srgbClr val="FFFF00"/>
                </a:solidFill>
                <a:latin typeface="Arial Narrow" panose="020B0606020202030204" pitchFamily="34" charset="0"/>
              </a:rPr>
              <a:t>indígena brasileiro</a:t>
            </a:r>
            <a:r>
              <a:rPr lang="pt-BR" altLang="pt-BR" b="1" dirty="0">
                <a:solidFill>
                  <a:schemeClr val="bg1"/>
                </a:solidFill>
                <a:latin typeface="Arial Narrow" panose="020B0606020202030204" pitchFamily="34" charset="0"/>
              </a:rPr>
              <a:t>, ícone original para a estética  Romântica, ele constitui </a:t>
            </a:r>
            <a:r>
              <a:rPr lang="pt-BR" altLang="pt-BR" b="1" dirty="0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 clone do cavaleiro </a:t>
            </a:r>
            <a:r>
              <a:rPr lang="pt-BR" altLang="pt-BR" b="1" dirty="0">
                <a:solidFill>
                  <a:schemeClr val="bg1"/>
                </a:solidFill>
                <a:latin typeface="Arial Narrow" panose="020B0606020202030204" pitchFamily="34" charset="0"/>
              </a:rPr>
              <a:t>das novelas de cavalarias europeias, a exemplo, nas obras de Walter Scott.</a:t>
            </a:r>
          </a:p>
          <a:p>
            <a:pPr algn="just"/>
            <a:endParaRPr lang="pt-BR" alt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altLang="pt-BR" b="1" dirty="0">
                <a:solidFill>
                  <a:schemeClr val="bg1"/>
                </a:solidFill>
                <a:latin typeface="Arial Narrow" panose="020B0606020202030204" pitchFamily="34" charset="0"/>
              </a:rPr>
              <a:t>Como exemplo brasileiro, há “</a:t>
            </a:r>
            <a:r>
              <a:rPr lang="pt-BR" altLang="pt-BR" b="1" dirty="0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I-Juca </a:t>
            </a:r>
            <a:r>
              <a:rPr lang="pt-BR" altLang="pt-BR" b="1" dirty="0" err="1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Pirama</a:t>
            </a:r>
            <a:r>
              <a:rPr lang="pt-BR" altLang="pt-BR" b="1" dirty="0">
                <a:solidFill>
                  <a:schemeClr val="bg1"/>
                </a:solidFill>
                <a:latin typeface="Arial Narrow" panose="020B0606020202030204" pitchFamily="34" charset="0"/>
              </a:rPr>
              <a:t>”: título retirado da língua Tupi, que </a:t>
            </a:r>
            <a:r>
              <a:rPr lang="pt-BR" altLang="pt-BR" b="1" dirty="0" err="1">
                <a:solidFill>
                  <a:schemeClr val="bg1"/>
                </a:solidFill>
                <a:latin typeface="Arial Narrow" panose="020B0606020202030204" pitchFamily="34" charset="0"/>
              </a:rPr>
              <a:t>significa:</a:t>
            </a:r>
            <a:r>
              <a:rPr lang="pt-BR" altLang="pt-BR" b="1" dirty="0" err="1">
                <a:solidFill>
                  <a:srgbClr val="002060"/>
                </a:solidFill>
                <a:latin typeface="Arial Narrow" panose="020B0606020202030204" pitchFamily="34" charset="0"/>
              </a:rPr>
              <a:t>“</a:t>
            </a:r>
            <a:r>
              <a:rPr lang="pt-BR" altLang="pt-BR" b="1" dirty="0" err="1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o</a:t>
            </a:r>
            <a:r>
              <a:rPr lang="pt-BR" altLang="pt-BR" b="1" dirty="0">
                <a:solidFill>
                  <a:srgbClr val="002060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 que há de ser morto, e que é digno de ser morto</a:t>
            </a:r>
            <a:r>
              <a:rPr lang="pt-BR" altLang="pt-BR" b="1" dirty="0">
                <a:solidFill>
                  <a:srgbClr val="002060"/>
                </a:solidFill>
                <a:highlight>
                  <a:srgbClr val="FFFF00"/>
                </a:highlight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A5CE901-470C-4BB0-89A7-4C6091A9D045}"/>
              </a:ext>
            </a:extLst>
          </p:cNvPr>
          <p:cNvSpPr txBox="1"/>
          <p:nvPr/>
        </p:nvSpPr>
        <p:spPr>
          <a:xfrm>
            <a:off x="827584" y="116632"/>
            <a:ext cx="7632848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t>O clone do cavaleiro medieval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952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75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556F719-7C28-41F3-83DA-4206E2D0717B}"/>
              </a:ext>
            </a:extLst>
          </p:cNvPr>
          <p:cNvSpPr/>
          <p:nvPr/>
        </p:nvSpPr>
        <p:spPr>
          <a:xfrm>
            <a:off x="0" y="13319"/>
            <a:ext cx="91440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49C422-A03E-47F2-BC36-6B8B0CCFD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2561" y="598487"/>
            <a:ext cx="4389439" cy="5661025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    </a:t>
            </a: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IV ato (I-Juca Pirama Gonçalves Dias) </a:t>
            </a:r>
          </a:p>
          <a:p>
            <a:pPr>
              <a:buFont typeface="Arial" charset="0"/>
              <a:buNone/>
              <a:defRPr/>
            </a:pPr>
            <a:endParaRPr lang="pt-BR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Meu canto de morte,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Guerreiros, ouvi: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Sou filho das selvas,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Nas selvas cresci;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Guerreiros, descendo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Da tribo tupi.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Da tribo pujante,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agora anda errante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Por fado inconstante,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Guerreiros, nasci;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Sou bravo, sou forte,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Sou filho do Norte;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Meu canto de morte,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Guerreiros, ouvi. </a:t>
            </a:r>
            <a:endParaRPr lang="pt-B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292" name="Espaço Reservado para Conteúdo 3">
            <a:extLst>
              <a:ext uri="{FF2B5EF4-FFF2-40B4-BE49-F238E27FC236}">
                <a16:creationId xmlns:a16="http://schemas.microsoft.com/office/drawing/2014/main" id="{4D4190EA-F163-47FE-A047-D19AA84A3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48263" y="3573463"/>
            <a:ext cx="3995737" cy="3284537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Já vi cruas brigas,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De tribos inimigas,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E as duras fadigas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Da guerra provei;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Nas ondas </a:t>
            </a:r>
            <a:r>
              <a:rPr lang="pt-BR" alt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mendaces</a:t>
            </a: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Senti pelas faces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Os silvos </a:t>
            </a:r>
            <a:r>
              <a:rPr lang="pt-BR" alt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fugaces</a:t>
            </a: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Dos ventos que amei.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</a:p>
        </p:txBody>
      </p:sp>
      <p:pic>
        <p:nvPicPr>
          <p:cNvPr id="12293" name="Picture 6" descr="File:Gonçalves dias.jpg">
            <a:extLst>
              <a:ext uri="{FF2B5EF4-FFF2-40B4-BE49-F238E27FC236}">
                <a16:creationId xmlns:a16="http://schemas.microsoft.com/office/drawing/2014/main" id="{5078F30B-68A5-4924-8350-55A0DABB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2" y="404664"/>
            <a:ext cx="1793875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Retângulo 6">
            <a:extLst>
              <a:ext uri="{FF2B5EF4-FFF2-40B4-BE49-F238E27FC236}">
                <a16:creationId xmlns:a16="http://schemas.microsoft.com/office/drawing/2014/main" id="{F4946A15-E3C0-4BF8-9751-3E65326B931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058026" y="1417798"/>
            <a:ext cx="2339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Imagem: Autor Desconhecido / United </a:t>
            </a:r>
            <a:r>
              <a:rPr kumimoji="0" lang="pt-BR" alt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States</a:t>
            </a:r>
            <a:r>
              <a:rPr kumimoji="0" lang="pt-BR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altLang="pt-B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Public</a:t>
            </a:r>
            <a:r>
              <a:rPr kumimoji="0" lang="pt-BR" alt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Domain.</a:t>
            </a:r>
          </a:p>
        </p:txBody>
      </p:sp>
    </p:spTree>
    <p:extLst>
      <p:ext uri="{BB962C8B-B14F-4D97-AF65-F5344CB8AC3E}">
        <p14:creationId xmlns:p14="http://schemas.microsoft.com/office/powerpoint/2010/main" val="71702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warp dir="in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EB0F200-D258-4F13-82A5-D4CA5BB80B04}"/>
              </a:ext>
            </a:extLst>
          </p:cNvPr>
          <p:cNvSpPr/>
          <p:nvPr/>
        </p:nvSpPr>
        <p:spPr>
          <a:xfrm>
            <a:off x="143109" y="260648"/>
            <a:ext cx="8749372" cy="6300911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5" name="Espaço Reservado para Conteúdo 2">
            <a:extLst>
              <a:ext uri="{FF2B5EF4-FFF2-40B4-BE49-F238E27FC236}">
                <a16:creationId xmlns:a16="http://schemas.microsoft.com/office/drawing/2014/main" id="{AF440C3A-99DA-4443-8D91-30A66C9E78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109" y="296441"/>
            <a:ext cx="2772596" cy="6117991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Andei longes terras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Lidei cruas guerras,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Vaguei pelas serras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Dos vis </a:t>
            </a:r>
            <a:r>
              <a:rPr lang="pt-BR" altLang="pt-BR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Aimoréis</a:t>
            </a: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Vi lutas de bravos,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Vi fortes - escravos!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De estranhos ignavos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Calçados aos pés.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E os campos talados,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E os arcos quebrados,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E os piagas coitados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Já sem maracás;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E os meigos cantores,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Servindo a senhores,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Que vinham traidores,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Com mostras de paz.</a:t>
            </a:r>
          </a:p>
        </p:txBody>
      </p:sp>
      <p:sp>
        <p:nvSpPr>
          <p:cNvPr id="13316" name="Espaço Reservado para Conteúdo 3">
            <a:extLst>
              <a:ext uri="{FF2B5EF4-FFF2-40B4-BE49-F238E27FC236}">
                <a16:creationId xmlns:a16="http://schemas.microsoft.com/office/drawing/2014/main" id="{0CF306B0-CE9A-4286-A647-82B2B3251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185702" y="296441"/>
            <a:ext cx="2772596" cy="6117991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Aos golpes do inimigo,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Meu último amigo,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Sem lar, sem abrigo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Caiu junto a mi!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Com plácido rosto,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Sereno e composto,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O acerbo desgosto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Comigo sofri.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 Meu pai a meu lado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Já cego e quebrado,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De penas ralado,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Firmava-se em mi: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Nós ambos, mesquinhos,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Por ínvios caminhos,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Cobertos d’espinhos 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Chegamos aqui! </a:t>
            </a:r>
            <a:endParaRPr lang="pt-BR" alt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93A41DC-DE0F-49DE-8405-28F0D60C846E}"/>
              </a:ext>
            </a:extLst>
          </p:cNvPr>
          <p:cNvSpPr/>
          <p:nvPr/>
        </p:nvSpPr>
        <p:spPr>
          <a:xfrm>
            <a:off x="6093297" y="443567"/>
            <a:ext cx="2664185" cy="59708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 velho no entanto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Sofrendo já tanto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 fome e quebranto,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Só </a:t>
            </a:r>
            <a:r>
              <a:rPr kumimoji="0" lang="pt-B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qu’ria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morrer!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Não mais me contenho,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Nas matas me embrenho,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Das flechas que tenho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 quero valer.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19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7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3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3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3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3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3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3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3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3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3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3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3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3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3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33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33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33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33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33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33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33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33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33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33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33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331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CBF494-E63B-4BE5-88B2-A834986407BC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A9814D-CEB7-4EAD-AE2D-5DFB6020D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150" y="582198"/>
            <a:ext cx="3357563" cy="5849938"/>
          </a:xfrm>
          <a:solidFill>
            <a:schemeClr val="accent3">
              <a:lumMod val="40000"/>
              <a:lumOff val="60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Então, forasteiro, </a:t>
            </a:r>
          </a:p>
          <a:p>
            <a:pPr>
              <a:spcBef>
                <a:spcPts val="0"/>
              </a:spcBef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Caí prisioneiro </a:t>
            </a:r>
          </a:p>
          <a:p>
            <a:pPr>
              <a:spcBef>
                <a:spcPts val="0"/>
              </a:spcBef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 um troço guerreiro </a:t>
            </a:r>
          </a:p>
          <a:p>
            <a:pPr>
              <a:spcBef>
                <a:spcPts val="0"/>
              </a:spcBef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Com que me encontrei: </a:t>
            </a:r>
          </a:p>
          <a:p>
            <a:pPr>
              <a:spcBef>
                <a:spcPts val="0"/>
              </a:spcBef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O cru dessossego</a:t>
            </a:r>
          </a:p>
          <a:p>
            <a:pPr>
              <a:spcBef>
                <a:spcPts val="0"/>
              </a:spcBef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Do pai fraco e cego</a:t>
            </a:r>
          </a:p>
          <a:p>
            <a:pPr>
              <a:spcBef>
                <a:spcPts val="0"/>
              </a:spcBef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Enquanto não chego </a:t>
            </a:r>
          </a:p>
          <a:p>
            <a:pPr>
              <a:spcBef>
                <a:spcPts val="0"/>
              </a:spcBef>
              <a:buFont typeface="Arial" charset="0"/>
              <a:buNone/>
              <a:defRPr/>
            </a:pPr>
            <a: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Qual seja, - dizei! </a:t>
            </a:r>
          </a:p>
          <a:p>
            <a:pPr>
              <a:buFont typeface="Arial" charset="0"/>
              <a:buNone/>
              <a:defRPr/>
            </a:pPr>
            <a:endParaRPr lang="pt-BR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Eu era o seu guia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Na noite sombria,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A só alegria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Que Deus lhe deixou: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Em mim se apoiava,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Em mim se firmava,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Em mim descansava,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Que filho lhe sou. </a:t>
            </a:r>
          </a:p>
          <a:p>
            <a:pPr>
              <a:buFont typeface="Arial" charset="0"/>
              <a:buNone/>
              <a:defRPr/>
            </a:pPr>
            <a:br>
              <a:rPr lang="pt-BR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pt-BR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Arial" charset="0"/>
              <a:buNone/>
              <a:defRPr/>
            </a:pPr>
            <a:endParaRPr lang="pt-BR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Arial" charset="0"/>
              <a:buNone/>
              <a:defRPr/>
            </a:pPr>
            <a:endParaRPr lang="pt-BR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>
              <a:buFont typeface="Arial" charset="0"/>
              <a:buNone/>
              <a:defRPr/>
            </a:pPr>
            <a:endParaRPr lang="pt-BR" sz="1800" b="1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AB4D28C-C79C-4BD2-9C5D-54119FB201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52120" y="582198"/>
            <a:ext cx="3214687" cy="5876925"/>
          </a:xfrm>
          <a:solidFill>
            <a:schemeClr val="bg1"/>
          </a:solidFill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Ao velho coitado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De penas ralado,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Já cego e quebrado,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Que resta? - Morrer.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Enquanto descreve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O giro tão breve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Da vida que teve, </a:t>
            </a:r>
          </a:p>
          <a:p>
            <a:pPr>
              <a:buFont typeface="Arial" charset="0"/>
              <a:buNone/>
              <a:defRPr/>
            </a:pPr>
            <a:r>
              <a:rPr lang="pt-BR" sz="1800" b="1" dirty="0">
                <a:latin typeface="Arial" pitchFamily="34" charset="0"/>
                <a:cs typeface="Arial" pitchFamily="34" charset="0"/>
              </a:rPr>
              <a:t>Deixai-me viver! </a:t>
            </a:r>
          </a:p>
          <a:p>
            <a:pPr>
              <a:buFont typeface="Arial" charset="0"/>
              <a:buNone/>
              <a:defRPr/>
            </a:pPr>
            <a:endParaRPr lang="pt-BR" sz="1800" b="1" dirty="0">
              <a:latin typeface="Arial" pitchFamily="34" charset="0"/>
              <a:cs typeface="Arial" pitchFamily="34" charset="0"/>
            </a:endParaRPr>
          </a:p>
          <a:p>
            <a:pPr marL="0" indent="0">
              <a:buFont typeface="Arial" charset="0"/>
              <a:buNone/>
              <a:defRPr/>
            </a:pPr>
            <a:r>
              <a:rPr lang="pt-BR" sz="1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Não vil, não </a:t>
            </a:r>
            <a:r>
              <a:rPr lang="pt-BR" sz="1800" b="1" dirty="0" err="1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ignavo</a:t>
            </a:r>
            <a:r>
              <a:rPr lang="pt-BR" sz="1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, </a:t>
            </a:r>
          </a:p>
          <a:p>
            <a:pPr marL="0" indent="0">
              <a:buFont typeface="Arial" charset="0"/>
              <a:buNone/>
              <a:defRPr/>
            </a:pPr>
            <a:r>
              <a:rPr lang="pt-BR" sz="1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Mas forte, mas bravo, </a:t>
            </a:r>
          </a:p>
          <a:p>
            <a:pPr marL="0" indent="0">
              <a:buFont typeface="Arial" charset="0"/>
              <a:buNone/>
              <a:defRPr/>
            </a:pPr>
            <a:r>
              <a:rPr lang="pt-BR" sz="1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Serei vosso escravo: </a:t>
            </a:r>
          </a:p>
          <a:p>
            <a:pPr marL="0" indent="0">
              <a:buFont typeface="Arial" charset="0"/>
              <a:buNone/>
              <a:defRPr/>
            </a:pPr>
            <a:r>
              <a:rPr lang="pt-BR" sz="1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Aqui virei ter. </a:t>
            </a:r>
          </a:p>
          <a:p>
            <a:pPr marL="0" indent="0">
              <a:buFont typeface="Arial" charset="0"/>
              <a:buNone/>
              <a:defRPr/>
            </a:pPr>
            <a:r>
              <a:rPr lang="pt-BR" sz="1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Guerreiros, não coro </a:t>
            </a:r>
          </a:p>
          <a:p>
            <a:pPr marL="0" indent="0">
              <a:buFont typeface="Arial" charset="0"/>
              <a:buNone/>
              <a:defRPr/>
            </a:pPr>
            <a:r>
              <a:rPr lang="pt-BR" sz="1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Do pranto que choro: </a:t>
            </a:r>
          </a:p>
          <a:p>
            <a:pPr marL="0" indent="0">
              <a:buFont typeface="Arial" charset="0"/>
              <a:buNone/>
              <a:defRPr/>
            </a:pPr>
            <a:r>
              <a:rPr lang="pt-BR" sz="1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Se a vida deploro, </a:t>
            </a:r>
          </a:p>
          <a:p>
            <a:pPr marL="0" indent="0">
              <a:buFont typeface="Arial" charset="0"/>
              <a:buNone/>
              <a:defRPr/>
            </a:pPr>
            <a:r>
              <a:rPr lang="pt-BR" sz="1800" b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Também sei morrer . </a:t>
            </a:r>
          </a:p>
          <a:p>
            <a:pPr>
              <a:buFont typeface="Arial" charset="0"/>
              <a:buNone/>
              <a:defRPr/>
            </a:pPr>
            <a:endParaRPr lang="pt-BR" sz="1800" b="1" dirty="0">
              <a:latin typeface="Arial" pitchFamily="34" charset="0"/>
              <a:cs typeface="Arial" pitchFamily="34" charset="0"/>
            </a:endParaRPr>
          </a:p>
          <a:p>
            <a:pPr>
              <a:buFont typeface="Arial" charset="0"/>
              <a:buNone/>
              <a:defRPr/>
            </a:pPr>
            <a:endParaRPr lang="pt-BR" sz="1800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2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A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A8691-93A5-4A05-80F7-331584B12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92696"/>
          </a:xfrm>
          <a:solidFill>
            <a:schemeClr val="bg1"/>
          </a:solidFill>
        </p:spPr>
        <p:txBody>
          <a:bodyPr/>
          <a:lstStyle/>
          <a:p>
            <a:pPr algn="l">
              <a:defRPr/>
            </a:pPr>
            <a:br>
              <a:rPr lang="pt-BR" sz="1800" dirty="0">
                <a:solidFill>
                  <a:srgbClr val="CC0099"/>
                </a:solidFill>
              </a:rPr>
            </a:br>
            <a:r>
              <a:rPr lang="pt-BR" sz="1800" b="1" dirty="0">
                <a:solidFill>
                  <a:srgbClr val="CC0099"/>
                </a:solidFill>
              </a:rPr>
              <a:t>Ele é solto e quando reencontra seu pai, é renegado por ele, envergonhado pela covardia do filho, o pai o amaldiçoa:</a:t>
            </a:r>
            <a:br>
              <a:rPr lang="pt-BR" sz="1800" b="1" dirty="0">
                <a:solidFill>
                  <a:srgbClr val="CC0099"/>
                </a:solidFill>
              </a:rPr>
            </a:br>
            <a:endParaRPr lang="pt-BR" sz="1800" b="1" dirty="0">
              <a:solidFill>
                <a:srgbClr val="CC0099"/>
              </a:solidFill>
            </a:endParaRPr>
          </a:p>
        </p:txBody>
      </p:sp>
      <p:sp>
        <p:nvSpPr>
          <p:cNvPr id="15363" name="Espaço Reservado para Conteúdo 2">
            <a:extLst>
              <a:ext uri="{FF2B5EF4-FFF2-40B4-BE49-F238E27FC236}">
                <a16:creationId xmlns:a16="http://schemas.microsoft.com/office/drawing/2014/main" id="{B3DA4671-4E8C-4A00-B632-F60FF42C96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8612" y="971091"/>
            <a:ext cx="4654692" cy="5679170"/>
          </a:xfrm>
          <a:solidFill>
            <a:schemeClr val="bg1"/>
          </a:solidFill>
        </p:spPr>
        <p:txBody>
          <a:bodyPr/>
          <a:lstStyle/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600" b="1" dirty="0"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"Tu choraste em presença da morte?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Na presença de estranhos choraste?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Não descende o cobarde do forte;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Pois choraste, meu filho não és!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Possas tu, descendente maldito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De uma tribo de nobres guerreiros,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Implorando cruéis forasteiros,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Seres presa de via Aimorés.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   </a:t>
            </a:r>
            <a:r>
              <a:rPr lang="pt-BR" altLang="pt-BR" sz="200" b="1" dirty="0">
                <a:latin typeface="Arial Narrow" panose="020B0606020202030204" pitchFamily="34" charset="0"/>
              </a:rPr>
              <a:t>  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   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"Não encontres doçura no dia,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Nem as cores da aurora te ameiguem,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E entre as larvas da noite sombria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Nunca possas descanso gozar: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Não encontres um tronco, uma pedra,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Posta ao sol, posta às chuvas e aos ventos,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Padecendo os maiores tormentos,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Onde possas a fronte pousar.</a:t>
            </a:r>
            <a:endParaRPr lang="pt-BR" altLang="pt-BR" sz="2400" dirty="0">
              <a:latin typeface="Arial Narrow" panose="020B0606020202030204" pitchFamily="34" charset="0"/>
            </a:endParaRPr>
          </a:p>
        </p:txBody>
      </p:sp>
      <p:sp>
        <p:nvSpPr>
          <p:cNvPr id="15364" name="Espaço Reservado para Conteúdo 3">
            <a:extLst>
              <a:ext uri="{FF2B5EF4-FFF2-40B4-BE49-F238E27FC236}">
                <a16:creationId xmlns:a16="http://schemas.microsoft.com/office/drawing/2014/main" id="{BCAED159-1697-4538-A8EF-E00665B63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88024" y="971091"/>
            <a:ext cx="4107364" cy="567917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pt-BR" altLang="pt-BR" sz="500" b="1" dirty="0"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"Possas tu, isolado na terra,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Sem arrimo e sem pátria vagando,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Rejeitado da morte na guerra,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Rejeitado dos homens na paz,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Ser das gentes o espectro execrado;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Não encontres amor nas mulheres,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Teus amigos, se amigos tiveres,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Tenham alma inconstante e falaz!</a:t>
            </a:r>
          </a:p>
          <a:p>
            <a:pPr marL="0" indent="0">
              <a:spcBef>
                <a:spcPts val="0"/>
              </a:spcBef>
              <a:buNone/>
            </a:pPr>
            <a:endParaRPr lang="pt-BR" altLang="pt-BR" sz="2000" b="1" dirty="0">
              <a:latin typeface="Arial Narrow" panose="020B060602020203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pt-BR" altLang="pt-BR" sz="2000" b="1" dirty="0">
              <a:latin typeface="Arial Narrow" panose="020B0606020202030204" pitchFamily="34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"Que a teus passos a relva se torre;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Murchem prados, a flor desfaleça,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E o regato que límpido corre,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Mais te acenda o vesano furor;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Suas águas depressa se tornem,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Ao </a:t>
            </a:r>
            <a:r>
              <a:rPr lang="pt-BR" altLang="pt-BR" sz="2000" b="1" dirty="0" err="1">
                <a:latin typeface="Arial Narrow" panose="020B0606020202030204" pitchFamily="34" charset="0"/>
              </a:rPr>
              <a:t>contacto</a:t>
            </a:r>
            <a:r>
              <a:rPr lang="pt-BR" altLang="pt-BR" sz="2000" b="1" dirty="0">
                <a:latin typeface="Arial Narrow" panose="020B0606020202030204" pitchFamily="34" charset="0"/>
              </a:rPr>
              <a:t> dos lábios sedentos,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Lago impuro de vermes nojentos,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altLang="pt-BR" sz="2000" b="1" dirty="0">
                <a:latin typeface="Arial Narrow" panose="020B0606020202030204" pitchFamily="34" charset="0"/>
              </a:rPr>
              <a:t>Donde fujas com asco e terror !</a:t>
            </a:r>
          </a:p>
        </p:txBody>
      </p:sp>
    </p:spTree>
    <p:extLst>
      <p:ext uri="{BB962C8B-B14F-4D97-AF65-F5344CB8AC3E}">
        <p14:creationId xmlns:p14="http://schemas.microsoft.com/office/powerpoint/2010/main" val="26511734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rush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tângulo 3">
            <a:extLst>
              <a:ext uri="{FF2B5EF4-FFF2-40B4-BE49-F238E27FC236}">
                <a16:creationId xmlns:a16="http://schemas.microsoft.com/office/drawing/2014/main" id="{8E54D2CE-E5A9-4A96-976F-F340C029B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23274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rgbClr val="FFFF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“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rPr>
              <a:t>Para se redimir, o tupi volta à tribo Timbira e se entrega para ser morto. É nesse ponto que fica claro o sentido do título do poema “o que é digno de ser morto”. 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rPr>
              <a:t>A bravura demonstrada pelo índio o dignifica diante de seus inimigos, o chefe timbira ordena que o soltem: pela coragem demonstrada, o índio merece viver.”[...]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rPr>
              <a:t>Assim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rPr>
              <a:t>, força,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rPr>
              <a:t>honra, 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rPr>
              <a:t>valentia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rPr>
              <a:t> e virtude passam a ser interpretadas como características do povo indígena, do qual descendem os brasileiros.”</a:t>
            </a: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rPr>
              <a:t>ABAURRE, Maria Luíza M. Português: contexto, interlocução e sentido</a:t>
            </a:r>
            <a:endParaRPr kumimoji="0" lang="pt-BR" sz="2000" b="1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Sobre os índios reais, nós temos: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pt-B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“Mas nossos índios não comiam carne humana </a:t>
            </a:r>
            <a:r>
              <a:rPr kumimoji="0" lang="pt-B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própriamente</a:t>
            </a:r>
            <a:r>
              <a:rPr kumimoji="0" lang="pt-B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para matar a fome. Faziam-no por vingança, incorporando a alma dos vencidos.”</a:t>
            </a:r>
          </a:p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      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4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3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E86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A2F0A828-0E15-3981-6C25-54289C31B2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7474737"/>
              </p:ext>
            </p:extLst>
          </p:nvPr>
        </p:nvGraphicFramePr>
        <p:xfrm>
          <a:off x="683568" y="188640"/>
          <a:ext cx="7776864" cy="648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91D0FD2-A45E-404D-97B2-759047000F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1520" y="1196752"/>
            <a:ext cx="8712967" cy="5328592"/>
          </a:xfr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Ênfase: pensadores e artistas focam nos seus </a:t>
            </a:r>
            <a:r>
              <a:rPr lang="pt-BR" sz="2400" b="1" dirty="0">
                <a:solidFill>
                  <a:srgbClr val="333333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sentimentos e emoções</a:t>
            </a:r>
            <a:r>
              <a:rPr lang="pt-BR" sz="2400" dirty="0">
                <a:solidFill>
                  <a:srgbClr val="333333"/>
                </a:solidFill>
                <a:highlight>
                  <a:srgbClr val="FFFF00"/>
                </a:highlight>
                <a:latin typeface="Arial Narrow" panose="020B0606020202030204" pitchFamily="34" charset="0"/>
              </a:rPr>
              <a:t>,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 em</a:t>
            </a:r>
            <a:r>
              <a:rPr lang="pt-BR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características e experiências pessoais</a:t>
            </a:r>
            <a:r>
              <a:rPr lang="pt-BR" sz="2400" b="1" dirty="0">
                <a:solidFill>
                  <a:srgbClr val="333333"/>
                </a:solidFill>
                <a:latin typeface="Arial Narrow" panose="020B0606020202030204" pitchFamily="34" charset="0"/>
              </a:rPr>
              <a:t>.</a:t>
            </a:r>
          </a:p>
          <a:p>
            <a:pPr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333333"/>
              </a:solidFill>
              <a:latin typeface="Arial Narrow" panose="020B0606020202030204" pitchFamily="34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202124"/>
                </a:solidFill>
                <a:highlight>
                  <a:srgbClr val="FFFF00"/>
                </a:highlight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pt-BR" sz="2400" b="1" dirty="0">
                <a:effectLst/>
                <a:highlight>
                  <a:srgbClr val="FFFF00"/>
                </a:highlight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ubjetivismo</a:t>
            </a:r>
            <a:r>
              <a:rPr lang="pt-BR" sz="2400" dirty="0">
                <a:highlight>
                  <a:srgbClr val="FFFF00"/>
                </a:highlight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pt-BR" sz="2400" b="1" dirty="0"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ideia de que não há outra realidade além da realidade do sujeito.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2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As obras Românticas marcam-se por forte </a:t>
            </a:r>
            <a:r>
              <a:rPr lang="pt-BR" sz="2400" b="1" dirty="0">
                <a:solidFill>
                  <a:schemeClr val="accent1"/>
                </a:solidFill>
                <a:latin typeface="Arial Narrow" panose="020B0606020202030204" pitchFamily="34" charset="0"/>
              </a:rPr>
              <a:t>subjetivismo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 com </a:t>
            </a:r>
            <a:r>
              <a:rPr lang="pt-BR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retratação fiel</a:t>
            </a:r>
            <a:r>
              <a:rPr lang="pt-BR" sz="2400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à visão </a:t>
            </a:r>
            <a:r>
              <a:rPr lang="pt-BR" sz="2400" b="1" u="sng" dirty="0">
                <a:solidFill>
                  <a:srgbClr val="362F91"/>
                </a:solidFill>
                <a:latin typeface="Arial Narrow" panose="020B0606020202030204" pitchFamily="34" charset="0"/>
              </a:rPr>
              <a:t>de mundo dos autores</a:t>
            </a:r>
            <a:r>
              <a:rPr lang="pt-BR" sz="2400" dirty="0">
                <a:solidFill>
                  <a:srgbClr val="333333"/>
                </a:solidFill>
                <a:latin typeface="Arial Narrow" panose="020B0606020202030204" pitchFamily="34" charset="0"/>
              </a:rPr>
              <a:t>.</a:t>
            </a:r>
            <a:endParaRPr lang="pt-BR" sz="24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80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Conteúdo 3">
            <a:extLst>
              <a:ext uri="{FF2B5EF4-FFF2-40B4-BE49-F238E27FC236}">
                <a16:creationId xmlns:a16="http://schemas.microsoft.com/office/drawing/2014/main" id="{74F147E4-9DCE-40DD-957D-2332C37AED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0"/>
            <a:ext cx="4500563" cy="6858000"/>
          </a:xfrm>
          <a:solidFill>
            <a:schemeClr val="bg1"/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2000" dirty="0"/>
          </a:p>
          <a:p>
            <a:pPr marL="0" indent="0" algn="just">
              <a:buNone/>
            </a:pPr>
            <a:r>
              <a:rPr lang="pt-BR" altLang="pt-BR" sz="2000" dirty="0"/>
              <a:t>Os </a:t>
            </a:r>
            <a:r>
              <a:rPr lang="pt-BR" altLang="pt-BR" sz="2000" b="1" dirty="0"/>
              <a:t>Cavaleiros da Távola Redonda</a:t>
            </a:r>
            <a:r>
              <a:rPr lang="pt-BR" altLang="pt-BR" sz="2000" dirty="0"/>
              <a:t>, </a:t>
            </a:r>
          </a:p>
          <a:p>
            <a:pPr marL="0" indent="0" algn="just">
              <a:buNone/>
            </a:pPr>
            <a:r>
              <a:rPr lang="pt-BR" altLang="pt-BR" sz="2000" dirty="0"/>
              <a:t>segundo a lenda, foram os homens</a:t>
            </a:r>
          </a:p>
          <a:p>
            <a:pPr marL="0" indent="0" algn="just">
              <a:buNone/>
            </a:pPr>
            <a:r>
              <a:rPr lang="pt-BR" altLang="pt-BR" sz="2000" dirty="0"/>
              <a:t>premiados com a mais alta ordem da</a:t>
            </a:r>
          </a:p>
          <a:p>
            <a:pPr marL="0" indent="0" algn="just">
              <a:buNone/>
            </a:pPr>
            <a:r>
              <a:rPr lang="pt-BR" altLang="pt-BR" sz="2000" dirty="0"/>
              <a:t>Cavalaria, na </a:t>
            </a:r>
            <a:r>
              <a:rPr lang="pt-BR" altLang="pt-BR" sz="2000" b="1" dirty="0">
                <a:highlight>
                  <a:srgbClr val="FFFF00"/>
                </a:highlight>
              </a:rPr>
              <a:t>corte do Rei Artur.</a:t>
            </a:r>
          </a:p>
          <a:p>
            <a:pPr marL="0" indent="0" algn="just">
              <a:buNone/>
            </a:pPr>
            <a:r>
              <a:rPr lang="pt-BR" altLang="pt-BR" sz="2000" b="1" dirty="0">
                <a:highlight>
                  <a:srgbClr val="FFFF00"/>
                </a:highlight>
              </a:rPr>
              <a:t>O Código dos Cavaleiros</a:t>
            </a:r>
            <a:r>
              <a:rPr lang="pt-BR" altLang="pt-BR" sz="2000" b="1" dirty="0"/>
              <a:t> era: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2000" b="1" dirty="0"/>
          </a:p>
          <a:p>
            <a:pPr>
              <a:buFont typeface="Arial" panose="020B0604020202020204" pitchFamily="34" charset="0"/>
              <a:buNone/>
            </a:pPr>
            <a:r>
              <a:rPr lang="pt-BR" altLang="pt-BR" b="1" dirty="0"/>
              <a:t>1 - </a:t>
            </a:r>
            <a:r>
              <a:rPr lang="pt-BR" altLang="pt-BR" b="1" dirty="0">
                <a:solidFill>
                  <a:srgbClr val="00B0F0"/>
                </a:solidFill>
              </a:rPr>
              <a:t>Buscar a perfeição humana</a:t>
            </a:r>
            <a:r>
              <a:rPr lang="pt-BR" altLang="pt-BR" b="1" dirty="0"/>
              <a:t>;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b="1" dirty="0"/>
              <a:t>2 - Retidão nas ações;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b="1" dirty="0"/>
              <a:t>3 - </a:t>
            </a:r>
            <a:r>
              <a:rPr lang="pt-BR" altLang="pt-BR" b="1" dirty="0">
                <a:solidFill>
                  <a:srgbClr val="002060"/>
                </a:solidFill>
              </a:rPr>
              <a:t>Respeito aos semelhantes;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b="1" dirty="0"/>
              <a:t>4 - Amor pelos familiares;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b="1" dirty="0"/>
              <a:t>5 - </a:t>
            </a:r>
            <a:r>
              <a:rPr lang="pt-BR" altLang="pt-BR" b="1" dirty="0">
                <a:solidFill>
                  <a:srgbClr val="FF0000"/>
                </a:solidFill>
              </a:rPr>
              <a:t>Piedade com os enfermos;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b="1" dirty="0"/>
              <a:t>6 - Doçura com as crianças e mulheres;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b="1" dirty="0"/>
              <a:t>7 - </a:t>
            </a:r>
            <a:r>
              <a:rPr lang="pt-BR" altLang="pt-BR" b="1" dirty="0">
                <a:solidFill>
                  <a:srgbClr val="7030A0"/>
                </a:solidFill>
              </a:rPr>
              <a:t>Ser justo e valente na guerra e leal na paz.</a:t>
            </a:r>
          </a:p>
          <a:p>
            <a:pPr>
              <a:buFont typeface="Arial" panose="020B0604020202020204" pitchFamily="34" charset="0"/>
              <a:buNone/>
            </a:pPr>
            <a:endParaRPr lang="pt-BR" altLang="pt-BR" sz="2000" b="1" dirty="0"/>
          </a:p>
          <a:p>
            <a:pPr>
              <a:buFont typeface="Arial" panose="020B0604020202020204" pitchFamily="34" charset="0"/>
              <a:buNone/>
            </a:pPr>
            <a:endParaRPr lang="pt-BR" altLang="pt-BR" sz="2000" b="1" dirty="0"/>
          </a:p>
        </p:txBody>
      </p:sp>
      <p:sp>
        <p:nvSpPr>
          <p:cNvPr id="17411" name="Espaço Reservado para Conteúdo 5">
            <a:extLst>
              <a:ext uri="{FF2B5EF4-FFF2-40B4-BE49-F238E27FC236}">
                <a16:creationId xmlns:a16="http://schemas.microsoft.com/office/drawing/2014/main" id="{8D5ECE03-0550-41DE-8365-8CB94A5648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86250" y="0"/>
            <a:ext cx="4857750" cy="6858000"/>
          </a:xfrm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pt-BR" altLang="pt-BR" sz="3200" b="1" dirty="0"/>
          </a:p>
          <a:p>
            <a:pPr algn="just"/>
            <a:r>
              <a:rPr lang="pt-BR" altLang="pt-BR" sz="3200" b="1" dirty="0"/>
              <a:t>Que índios são esses descritos na poesia de Gonçalves Dias?</a:t>
            </a:r>
          </a:p>
          <a:p>
            <a:endParaRPr lang="pt-BR" altLang="pt-BR" sz="3200" b="1" dirty="0"/>
          </a:p>
          <a:p>
            <a:pPr marL="0" indent="0">
              <a:buNone/>
            </a:pPr>
            <a:endParaRPr lang="pt-BR" altLang="pt-BR" sz="3200" b="1" dirty="0"/>
          </a:p>
          <a:p>
            <a:pPr algn="just"/>
            <a:r>
              <a:rPr lang="pt-BR" altLang="pt-BR" sz="3200" b="1" dirty="0"/>
              <a:t>Quais as características perceptíveis  que estão associadas aos cavaleiros medievais?</a:t>
            </a:r>
          </a:p>
          <a:p>
            <a:pPr>
              <a:buFont typeface="Arial" panose="020B0604020202020204" pitchFamily="34" charset="0"/>
              <a:buNone/>
            </a:pPr>
            <a:r>
              <a:rPr lang="pt-BR" altLang="pt-BR" sz="3200" b="1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0152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circle/>
      </p:transition>
    </mc:Choice>
    <mc:Fallback xmlns="">
      <p:transition spd="slow">
        <p:circl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Conteúdo 2">
            <a:extLst>
              <a:ext uri="{FF2B5EF4-FFF2-40B4-BE49-F238E27FC236}">
                <a16:creationId xmlns:a16="http://schemas.microsoft.com/office/drawing/2014/main" id="{266FF4ED-2024-44B1-9FEB-28EB1C44D3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  <a:solidFill>
            <a:schemeClr val="bg1"/>
          </a:solidFill>
        </p:spPr>
        <p:txBody>
          <a:bodyPr/>
          <a:lstStyle/>
          <a:p>
            <a:r>
              <a:rPr lang="pt-BR" altLang="pt-BR" dirty="0"/>
              <a:t>Essa fase é chamada de </a:t>
            </a:r>
            <a:r>
              <a:rPr lang="pt-BR" altLang="pt-BR" dirty="0">
                <a:solidFill>
                  <a:srgbClr val="FF0000"/>
                </a:solidFill>
              </a:rPr>
              <a:t>1ª geração romântica</a:t>
            </a:r>
            <a:r>
              <a:rPr lang="pt-BR" altLang="pt-BR" dirty="0"/>
              <a:t>. Que características ela teve? Vamos elaborar:</a:t>
            </a:r>
          </a:p>
          <a:p>
            <a:pPr algn="just"/>
            <a:r>
              <a:rPr lang="pt-BR" altLang="pt-BR" b="1" dirty="0">
                <a:solidFill>
                  <a:srgbClr val="CC00CC"/>
                </a:solidFill>
              </a:rPr>
              <a:t>Nacionalismo;</a:t>
            </a:r>
          </a:p>
          <a:p>
            <a:pPr algn="just"/>
            <a:r>
              <a:rPr lang="pt-BR" altLang="pt-BR" b="1" dirty="0">
                <a:solidFill>
                  <a:srgbClr val="00A249"/>
                </a:solidFill>
              </a:rPr>
              <a:t>Indianismo;</a:t>
            </a:r>
          </a:p>
          <a:p>
            <a:pPr algn="just"/>
            <a:r>
              <a:rPr lang="pt-BR" altLang="pt-BR" b="1" dirty="0">
                <a:solidFill>
                  <a:srgbClr val="FF0000"/>
                </a:solidFill>
              </a:rPr>
              <a:t>Cor local.</a:t>
            </a:r>
          </a:p>
          <a:p>
            <a:pPr algn="just"/>
            <a:r>
              <a:rPr lang="pt-BR" altLang="pt-BR" b="1" dirty="0">
                <a:solidFill>
                  <a:srgbClr val="000099"/>
                </a:solidFill>
              </a:rPr>
              <a:t>Principais autores: </a:t>
            </a:r>
            <a:r>
              <a:rPr lang="pt-BR" altLang="pt-BR" sz="2800" b="1" dirty="0">
                <a:solidFill>
                  <a:srgbClr val="000099"/>
                </a:solidFill>
              </a:rPr>
              <a:t>Gonçalves de Magalhães, Gonçalves Dias e </a:t>
            </a:r>
            <a:r>
              <a:rPr lang="pt-BR" altLang="pt-BR" sz="2800" b="1" dirty="0" err="1">
                <a:solidFill>
                  <a:srgbClr val="000099"/>
                </a:solidFill>
              </a:rPr>
              <a:t>Porto-Alegre</a:t>
            </a:r>
            <a:r>
              <a:rPr lang="pt-BR" altLang="pt-BR" sz="2800" b="1" dirty="0"/>
              <a:t>.</a:t>
            </a:r>
          </a:p>
          <a:p>
            <a:pPr algn="just">
              <a:buFont typeface="Arial" panose="020B0604020202020204" pitchFamily="34" charset="0"/>
              <a:buNone/>
            </a:pPr>
            <a:r>
              <a:rPr lang="pt-BR" altLang="pt-BR" dirty="0"/>
              <a:t> </a:t>
            </a:r>
            <a:r>
              <a:rPr lang="pt-BR" altLang="pt-BR" sz="2400" dirty="0"/>
              <a:t>Obs.: Não confundir o romantismo entre casais, com o Romantismo, escola literária.</a:t>
            </a:r>
          </a:p>
          <a:p>
            <a:pPr algn="just"/>
            <a:r>
              <a:rPr lang="pt-BR" altLang="pt-BR" sz="2800" dirty="0"/>
              <a:t>Já vimos poesias de </a:t>
            </a:r>
            <a:r>
              <a:rPr lang="pt-BR" altLang="pt-BR" sz="2800" b="1" dirty="0">
                <a:solidFill>
                  <a:srgbClr val="FF0000"/>
                </a:solidFill>
              </a:rPr>
              <a:t>exaltação da natureza e dos índios</a:t>
            </a:r>
            <a:r>
              <a:rPr lang="pt-BR" altLang="pt-BR" sz="2800" dirty="0"/>
              <a:t>, constituindo uma forma de fugir para as origens do Brasil, como o europeu fugiu </a:t>
            </a:r>
            <a:r>
              <a:rPr lang="pt-BR" altLang="pt-BR" sz="2800" dirty="0">
                <a:solidFill>
                  <a:srgbClr val="000099"/>
                </a:solidFill>
              </a:rPr>
              <a:t>para o passado medieval </a:t>
            </a:r>
            <a:r>
              <a:rPr lang="pt-BR" altLang="pt-BR" sz="2800" dirty="0"/>
              <a:t>em sua literatura romântica.</a:t>
            </a:r>
            <a:r>
              <a:rPr lang="pt-BR" altLang="pt-B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4351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750">
        <p14:honeycomb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5BC80C-EA3E-4BFA-9996-1B9996ED9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507" y="415862"/>
            <a:ext cx="3240360" cy="3800992"/>
          </a:xfrm>
          <a:solidFill>
            <a:srgbClr val="E0DA66"/>
          </a:solidFill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0" b="1" dirty="0">
                <a:latin typeface="Arial Narrow" panose="020B0606020202030204" pitchFamily="34" charset="0"/>
              </a:rPr>
              <a:t>“Valente na </a:t>
            </a:r>
            <a:r>
              <a:rPr lang="en-US" sz="8000" b="1" dirty="0" err="1">
                <a:latin typeface="Arial Narrow" panose="020B0606020202030204" pitchFamily="34" charset="0"/>
              </a:rPr>
              <a:t>guerra</a:t>
            </a:r>
            <a:endParaRPr lang="en-US" sz="8000" b="1" dirty="0">
              <a:latin typeface="Arial Narrow" panose="020B0606020202030204" pitchFamily="34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0" b="1" dirty="0" err="1">
                <a:latin typeface="Arial Narrow" panose="020B0606020202030204" pitchFamily="34" charset="0"/>
              </a:rPr>
              <a:t>Quem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há</a:t>
            </a:r>
            <a:r>
              <a:rPr lang="en-US" sz="8000" b="1" dirty="0">
                <a:latin typeface="Arial Narrow" panose="020B0606020202030204" pitchFamily="34" charset="0"/>
              </a:rPr>
              <a:t>, </a:t>
            </a:r>
            <a:r>
              <a:rPr lang="en-US" sz="8000" b="1" dirty="0" err="1">
                <a:latin typeface="Arial Narrow" panose="020B0606020202030204" pitchFamily="34" charset="0"/>
              </a:rPr>
              <a:t>como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eu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sou</a:t>
            </a:r>
            <a:r>
              <a:rPr lang="en-US" sz="8000" b="1" dirty="0">
                <a:latin typeface="Arial Narrow" panose="020B0606020202030204" pitchFamily="34" charset="0"/>
              </a:rPr>
              <a:t>?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0" b="1" dirty="0" err="1">
                <a:latin typeface="Arial Narrow" panose="020B0606020202030204" pitchFamily="34" charset="0"/>
              </a:rPr>
              <a:t>Quem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vibra</a:t>
            </a:r>
            <a:r>
              <a:rPr lang="en-US" sz="8000" b="1" dirty="0">
                <a:latin typeface="Arial Narrow" panose="020B0606020202030204" pitchFamily="34" charset="0"/>
              </a:rPr>
              <a:t> o </a:t>
            </a:r>
            <a:r>
              <a:rPr lang="en-US" sz="8000" b="1" dirty="0" err="1">
                <a:latin typeface="Arial Narrow" panose="020B0606020202030204" pitchFamily="34" charset="0"/>
              </a:rPr>
              <a:t>tacape</a:t>
            </a:r>
            <a:endParaRPr lang="en-US" sz="8000" b="1" dirty="0">
              <a:latin typeface="Arial Narrow" panose="020B0606020202030204" pitchFamily="34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0" b="1" dirty="0">
                <a:latin typeface="Arial Narrow" panose="020B0606020202030204" pitchFamily="34" charset="0"/>
              </a:rPr>
              <a:t>Com </a:t>
            </a:r>
            <a:r>
              <a:rPr lang="en-US" sz="8000" b="1" dirty="0" err="1">
                <a:latin typeface="Arial Narrow" panose="020B0606020202030204" pitchFamily="34" charset="0"/>
              </a:rPr>
              <a:t>mais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valentia</a:t>
            </a:r>
            <a:r>
              <a:rPr lang="en-US" sz="8000" b="1" dirty="0">
                <a:latin typeface="Arial Narrow" panose="020B0606020202030204" pitchFamily="34" charset="0"/>
              </a:rPr>
              <a:t>?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0" b="1" dirty="0" err="1">
                <a:latin typeface="Arial Narrow" panose="020B0606020202030204" pitchFamily="34" charset="0"/>
              </a:rPr>
              <a:t>Quem</a:t>
            </a:r>
            <a:r>
              <a:rPr lang="en-US" sz="8000" b="1" dirty="0">
                <a:latin typeface="Arial Narrow" panose="020B0606020202030204" pitchFamily="34" charset="0"/>
              </a:rPr>
              <a:t> golpes </a:t>
            </a:r>
            <a:r>
              <a:rPr lang="en-US" sz="8000" b="1" dirty="0" err="1">
                <a:latin typeface="Arial Narrow" panose="020B0606020202030204" pitchFamily="34" charset="0"/>
              </a:rPr>
              <a:t>daria</a:t>
            </a:r>
            <a:endParaRPr lang="en-US" sz="8000" b="1" dirty="0">
              <a:latin typeface="Arial Narrow" panose="020B0606020202030204" pitchFamily="34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0" b="1" dirty="0" err="1">
                <a:latin typeface="Arial Narrow" panose="020B0606020202030204" pitchFamily="34" charset="0"/>
              </a:rPr>
              <a:t>Fatais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como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eu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dou</a:t>
            </a:r>
            <a:r>
              <a:rPr lang="en-US" sz="8000" b="1" dirty="0">
                <a:latin typeface="Arial Narrow" panose="020B0606020202030204" pitchFamily="34" charset="0"/>
              </a:rPr>
              <a:t>?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0" b="1" dirty="0">
                <a:latin typeface="Arial Narrow" panose="020B0606020202030204" pitchFamily="34" charset="0"/>
              </a:rPr>
              <a:t>−</a:t>
            </a:r>
            <a:r>
              <a:rPr lang="en-US" sz="8000" b="1" dirty="0" err="1">
                <a:latin typeface="Arial Narrow" panose="020B0606020202030204" pitchFamily="34" charset="0"/>
              </a:rPr>
              <a:t>Guerreiros</a:t>
            </a:r>
            <a:r>
              <a:rPr lang="en-US" sz="8000" b="1" dirty="0">
                <a:latin typeface="Arial Narrow" panose="020B0606020202030204" pitchFamily="34" charset="0"/>
              </a:rPr>
              <a:t>, </a:t>
            </a:r>
            <a:r>
              <a:rPr lang="en-US" sz="8000" b="1" dirty="0" err="1">
                <a:latin typeface="Arial Narrow" panose="020B0606020202030204" pitchFamily="34" charset="0"/>
              </a:rPr>
              <a:t>ouvi</a:t>
            </a:r>
            <a:r>
              <a:rPr lang="en-US" sz="8000" b="1" dirty="0">
                <a:latin typeface="Arial Narrow" panose="020B0606020202030204" pitchFamily="34" charset="0"/>
              </a:rPr>
              <a:t>-me,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0" b="1" dirty="0">
                <a:latin typeface="Arial Narrow" panose="020B0606020202030204" pitchFamily="34" charset="0"/>
              </a:rPr>
              <a:t>−</a:t>
            </a:r>
            <a:r>
              <a:rPr lang="en-US" sz="8000" b="1" dirty="0" err="1">
                <a:latin typeface="Arial Narrow" panose="020B0606020202030204" pitchFamily="34" charset="0"/>
              </a:rPr>
              <a:t>Quem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há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como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eu</a:t>
            </a:r>
            <a:r>
              <a:rPr lang="en-US" sz="8000" b="1" dirty="0">
                <a:latin typeface="Arial Narrow" panose="020B0606020202030204" pitchFamily="34" charset="0"/>
              </a:rPr>
              <a:t> </a:t>
            </a:r>
            <a:r>
              <a:rPr lang="en-US" sz="8000" b="1" dirty="0" err="1">
                <a:latin typeface="Arial Narrow" panose="020B0606020202030204" pitchFamily="34" charset="0"/>
              </a:rPr>
              <a:t>sou</a:t>
            </a:r>
            <a:r>
              <a:rPr lang="en-US" sz="8000" b="1" dirty="0">
                <a:latin typeface="Arial Narrow" panose="020B0606020202030204" pitchFamily="34" charset="0"/>
              </a:rPr>
              <a:t>?</a:t>
            </a: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en-US" sz="8000" dirty="0">
              <a:latin typeface="Arial Narrow" panose="020B0606020202030204" pitchFamily="34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endParaRPr lang="en-US" sz="8000" dirty="0">
              <a:latin typeface="Arial Narrow" panose="020B0606020202030204" pitchFamily="34" charset="0"/>
            </a:endParaRPr>
          </a:p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8000" dirty="0">
                <a:latin typeface="Arial Narrow" panose="020B0606020202030204" pitchFamily="34" charset="0"/>
              </a:rPr>
              <a:t> 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BE9F07C-9CBB-4188-89CA-FE1BDF57E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88" r="2" b="1673"/>
          <a:stretch/>
        </p:blipFill>
        <p:spPr>
          <a:xfrm>
            <a:off x="7546641" y="4704401"/>
            <a:ext cx="1597359" cy="1745068"/>
          </a:xfrm>
          <a:prstGeom prst="rect">
            <a:avLst/>
          </a:prstGeom>
          <a:effectLst/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9F5F502-9B3E-486E-8CD7-70350570543A}"/>
              </a:ext>
            </a:extLst>
          </p:cNvPr>
          <p:cNvSpPr txBox="1"/>
          <p:nvPr/>
        </p:nvSpPr>
        <p:spPr>
          <a:xfrm>
            <a:off x="3059832" y="82456"/>
            <a:ext cx="408530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90000"/>
              </a:lnSpc>
              <a:spcBef>
                <a:spcPct val="20000"/>
              </a:spcBef>
            </a:pPr>
            <a:r>
              <a:rPr lang="en-US" sz="3200" b="1" dirty="0">
                <a:solidFill>
                  <a:srgbClr val="002060"/>
                </a:solidFill>
                <a:latin typeface="Arial Narrow" panose="020B0606020202030204" pitchFamily="34" charset="0"/>
                <a:cs typeface="+mn-cs"/>
              </a:rPr>
              <a:t>    O Canto do </a:t>
            </a:r>
            <a:r>
              <a:rPr lang="en-US" sz="3200" b="1" dirty="0" err="1">
                <a:solidFill>
                  <a:srgbClr val="002060"/>
                </a:solidFill>
                <a:latin typeface="Arial Narrow" panose="020B0606020202030204" pitchFamily="34" charset="0"/>
                <a:cs typeface="+mn-cs"/>
              </a:rPr>
              <a:t>Guerreiro</a:t>
            </a:r>
            <a:endParaRPr lang="en-US" sz="3200" b="1" dirty="0">
              <a:solidFill>
                <a:srgbClr val="002060"/>
              </a:solidFill>
              <a:latin typeface="Arial Narrow" panose="020B0606020202030204" pitchFamily="34" charset="0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5F1C8D8-EF67-474C-AD01-203D505C63C6}"/>
              </a:ext>
            </a:extLst>
          </p:cNvPr>
          <p:cNvSpPr txBox="1"/>
          <p:nvPr/>
        </p:nvSpPr>
        <p:spPr>
          <a:xfrm>
            <a:off x="7383242" y="6449469"/>
            <a:ext cx="179186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Gonçalves Dias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360F28-65D9-45AC-8261-245AFBBCF673}"/>
              </a:ext>
            </a:extLst>
          </p:cNvPr>
          <p:cNvSpPr txBox="1"/>
          <p:nvPr/>
        </p:nvSpPr>
        <p:spPr>
          <a:xfrm>
            <a:off x="4572000" y="908720"/>
            <a:ext cx="2952328" cy="420544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Quem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guia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nos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ares</a:t>
            </a:r>
            <a:endParaRPr lang="en-US" sz="2000" b="1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frecha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emprumada</a:t>
            </a:r>
            <a:endParaRPr lang="en-US" sz="2000" b="1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ferindo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uma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presa,</a:t>
            </a: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Com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tanta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certeza</a:t>
            </a:r>
            <a:endParaRPr lang="en-US" sz="2000" b="1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Na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altura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arrojada</a:t>
            </a:r>
            <a:endParaRPr lang="en-US" sz="2000" b="1" dirty="0">
              <a:solidFill>
                <a:srgbClr val="000000"/>
              </a:solidFill>
              <a:latin typeface="Arial Narrow" panose="020B0606020202030204" pitchFamily="34" charset="0"/>
              <a:cs typeface="+mn-cs"/>
            </a:endParaRP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Onde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eu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a mandar?</a:t>
            </a: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−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Guerreiros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ouvi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-me</a:t>
            </a:r>
          </a:p>
          <a:p>
            <a:pPr lvl="0">
              <a:lnSpc>
                <a:spcPct val="17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−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Ouvi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 meu </a:t>
            </a:r>
            <a:r>
              <a:rPr lang="en-US" sz="2000" b="1" dirty="0" err="1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cantar</a:t>
            </a:r>
            <a:r>
              <a:rPr lang="en-US" sz="2000" b="1" dirty="0">
                <a:solidFill>
                  <a:srgbClr val="000000"/>
                </a:solidFill>
                <a:latin typeface="Arial Narrow" panose="020B0606020202030204" pitchFamily="34" charset="0"/>
                <a:cs typeface="+mn-cs"/>
              </a:rPr>
              <a:t>.”</a:t>
            </a:r>
            <a:endParaRPr lang="pt-BR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C3583DB-850C-44D8-B906-338596237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88" y="4348135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77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 Box 4">
            <a:extLst>
              <a:ext uri="{FF2B5EF4-FFF2-40B4-BE49-F238E27FC236}">
                <a16:creationId xmlns:a16="http://schemas.microsoft.com/office/drawing/2014/main" id="{F1425F35-67A6-4ECD-AF36-01DF019B64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963" y="2111375"/>
            <a:ext cx="7273925" cy="247015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5600" b="1" i="0" u="none" strike="noStrike" kern="1200" cap="none" spc="0" normalizeH="0" baseline="0" noProof="0" dirty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PROSA</a:t>
            </a:r>
          </a:p>
        </p:txBody>
      </p:sp>
    </p:spTree>
    <p:extLst>
      <p:ext uri="{BB962C8B-B14F-4D97-AF65-F5344CB8AC3E}">
        <p14:creationId xmlns:p14="http://schemas.microsoft.com/office/powerpoint/2010/main" val="57907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window dir="ver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>
            <a:extLst>
              <a:ext uri="{FF2B5EF4-FFF2-40B4-BE49-F238E27FC236}">
                <a16:creationId xmlns:a16="http://schemas.microsoft.com/office/drawing/2014/main" id="{245D6917-215F-4AE8-8886-5F815D1B0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1" r="4695" b="6824"/>
          <a:stretch>
            <a:fillRect/>
          </a:stretch>
        </p:blipFill>
        <p:spPr bwMode="auto">
          <a:xfrm>
            <a:off x="0" y="0"/>
            <a:ext cx="9467850" cy="688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4E921E6-48DE-463F-8E70-740966EDD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+mn-ea"/>
                <a:cs typeface="Arial" panose="020B0604020202020204" pitchFamily="34" charset="0"/>
              </a:rPr>
              <a:t>Confira na tabela abaixo as diferen</a:t>
            </a: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ç</a:t>
            </a:r>
            <a:r>
              <a:rPr kumimoji="0" lang="pt-BR" altLang="pt-BR" sz="1200" b="1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/>
                <a:ea typeface="+mn-ea"/>
                <a:cs typeface="Arial" panose="020B0604020202020204" pitchFamily="34" charset="0"/>
              </a:rPr>
              <a:t>as entre o Classicismo e o Romantismo: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Droid Serif"/>
                <a:ea typeface="+mn-ea"/>
                <a:cs typeface="Arial" panose="020B0604020202020204" pitchFamily="34" charset="0"/>
              </a:rPr>
              <a:t>  </a:t>
            </a:r>
            <a:r>
              <a:rPr kumimoji="0" lang="pt-BR" altLang="pt-BR" sz="420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   </a:t>
            </a:r>
            <a:endParaRPr kumimoji="0" lang="pt-BR" altLang="pt-B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1064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crush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121BD03-CD2A-4ADD-971F-6B4F3C110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5266"/>
            <a:ext cx="8208912" cy="6336504"/>
          </a:xfrm>
          <a:prstGeom prst="rect">
            <a:avLst/>
          </a:prstGeom>
          <a:solidFill>
            <a:srgbClr val="FF0000"/>
          </a:solidFill>
          <a:ln w="38100">
            <a:solidFill>
              <a:srgbClr val="00B05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203724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fracture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99"/>
            </a:gs>
            <a:gs pos="100000">
              <a:schemeClr val="bg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WordArt 4">
            <a:extLst>
              <a:ext uri="{FF2B5EF4-FFF2-40B4-BE49-F238E27FC236}">
                <a16:creationId xmlns:a16="http://schemas.microsoft.com/office/drawing/2014/main" id="{65C6056F-B124-41E6-8A35-79EC42ABDB4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23528" y="1124744"/>
            <a:ext cx="8496944" cy="4248472"/>
          </a:xfrm>
          <a:prstGeom prst="rect">
            <a:avLst/>
          </a:prstGeom>
          <a:solidFill>
            <a:srgbClr val="CC00CC"/>
          </a:solidFill>
        </p:spPr>
        <p:txBody>
          <a:bodyPr wrap="none" fromWordArt="1">
            <a:prstTxWarp prst="textCanDown">
              <a:avLst>
                <a:gd name="adj" fmla="val 33333"/>
              </a:avLst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0" cap="none" spc="0" normalizeH="0" baseline="0" noProof="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Romances</a:t>
            </a:r>
          </a:p>
        </p:txBody>
      </p:sp>
    </p:spTree>
    <p:extLst>
      <p:ext uri="{BB962C8B-B14F-4D97-AF65-F5344CB8AC3E}">
        <p14:creationId xmlns:p14="http://schemas.microsoft.com/office/powerpoint/2010/main" val="3609178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doors dir="ver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3003FE6-EC73-4D3F-9CA3-6849B5565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88640"/>
            <a:ext cx="7920880" cy="6858000"/>
          </a:xfrm>
          <a:prstGeom prst="rect">
            <a:avLst/>
          </a:prstGeom>
          <a:ln>
            <a:solidFill>
              <a:srgbClr val="FF0066"/>
            </a:solidFill>
          </a:ln>
          <a:effectLst>
            <a:glow rad="1905000">
              <a:srgbClr val="FF0066">
                <a:alpha val="70000"/>
              </a:srgbClr>
            </a:glow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254000" h="63500"/>
          </a:sp3d>
        </p:spPr>
      </p:pic>
    </p:spTree>
    <p:extLst>
      <p:ext uri="{BB962C8B-B14F-4D97-AF65-F5344CB8AC3E}">
        <p14:creationId xmlns:p14="http://schemas.microsoft.com/office/powerpoint/2010/main" val="309249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randomBar dir="vert"/>
      </p:transition>
    </mc:Choice>
    <mc:Fallback xmlns="">
      <p:transition spd="slow">
        <p:randomBar dir="vert"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Text Box 4">
            <a:extLst>
              <a:ext uri="{FF2B5EF4-FFF2-40B4-BE49-F238E27FC236}">
                <a16:creationId xmlns:a16="http://schemas.microsoft.com/office/drawing/2014/main" id="{DE922B50-6595-4F3B-A0B8-B8D650C52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957" y="4086979"/>
            <a:ext cx="9144000" cy="2800767"/>
          </a:xfrm>
          <a:prstGeom prst="rect">
            <a:avLst/>
          </a:prstGeom>
          <a:solidFill>
            <a:srgbClr val="FFCCCC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44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Seu conteúdo povoou a imaginação e os sonhos dos brasileiros, exercendo função semelhante a das atuais novelas de televisão.</a:t>
            </a:r>
          </a:p>
        </p:txBody>
      </p:sp>
      <p:pic>
        <p:nvPicPr>
          <p:cNvPr id="41990" name="Picture 6" descr="162007033010351615paraisod1">
            <a:extLst>
              <a:ext uri="{FF2B5EF4-FFF2-40B4-BE49-F238E27FC236}">
                <a16:creationId xmlns:a16="http://schemas.microsoft.com/office/drawing/2014/main" id="{81EE6220-00A4-4148-8535-5EEF99083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531" y="183490"/>
            <a:ext cx="5976937" cy="374956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71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blinds dir="vert"/>
      </p:transition>
    </mc:Choice>
    <mc:Fallback xmlns="">
      <p:transition spd="slow">
        <p:blinds dir="vert"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CCCC00"/>
            </a:gs>
            <a:gs pos="50000">
              <a:schemeClr val="bg1"/>
            </a:gs>
            <a:gs pos="100000">
              <a:srgbClr val="CCCC0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ext Box 4">
            <a:extLst>
              <a:ext uri="{FF2B5EF4-FFF2-40B4-BE49-F238E27FC236}">
                <a16:creationId xmlns:a16="http://schemas.microsoft.com/office/drawing/2014/main" id="{128B05B2-A997-4355-995D-BDBA21B13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9144000" cy="6278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66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t>Marco inicial do Romance Brasileiro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CC00CC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 filho do pescador </a:t>
            </a: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(1843), </a:t>
            </a: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Teixeira de Souza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altLang="pt-BR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moreninha </a:t>
            </a: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(1844), Joaquim Manoel de Macedo.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=&gt; Literatura para formar valores nacionais e transmitir conhecimentos sobre o país.</a:t>
            </a:r>
          </a:p>
        </p:txBody>
      </p:sp>
    </p:spTree>
    <p:extLst>
      <p:ext uri="{BB962C8B-B14F-4D97-AF65-F5344CB8AC3E}">
        <p14:creationId xmlns:p14="http://schemas.microsoft.com/office/powerpoint/2010/main" val="232622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gânico">
  <a:themeElements>
    <a:clrScheme name="Vermelho Violeta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3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</TotalTime>
  <Words>6004</Words>
  <Application>Microsoft Office PowerPoint</Application>
  <PresentationFormat>Apresentação na tela (4:3)</PresentationFormat>
  <Paragraphs>827</Paragraphs>
  <Slides>116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24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116</vt:i4>
      </vt:variant>
    </vt:vector>
  </HeadingPairs>
  <TitlesOfParts>
    <vt:vector size="144" baseType="lpstr">
      <vt:lpstr>Abadi Extra Light</vt:lpstr>
      <vt:lpstr>Amiri</vt:lpstr>
      <vt:lpstr>Amiri Quran</vt:lpstr>
      <vt:lpstr>Aparajita</vt:lpstr>
      <vt:lpstr>-apple-system</vt:lpstr>
      <vt:lpstr>Aptos</vt:lpstr>
      <vt:lpstr>AR CENA</vt:lpstr>
      <vt:lpstr>Arial</vt:lpstr>
      <vt:lpstr>Arial</vt:lpstr>
      <vt:lpstr>Arial Black</vt:lpstr>
      <vt:lpstr>Arial Narrow</vt:lpstr>
      <vt:lpstr>Calibri</vt:lpstr>
      <vt:lpstr>Droid Serif</vt:lpstr>
      <vt:lpstr>Garamond</vt:lpstr>
      <vt:lpstr>Garamound</vt:lpstr>
      <vt:lpstr>Impact</vt:lpstr>
      <vt:lpstr>ITC Zapf Chancery</vt:lpstr>
      <vt:lpstr>Nirmala UI</vt:lpstr>
      <vt:lpstr>Open Sans</vt:lpstr>
      <vt:lpstr>Raleway</vt:lpstr>
      <vt:lpstr>Roboto Slab</vt:lpstr>
      <vt:lpstr>Times New Roman</vt:lpstr>
      <vt:lpstr>Verdana</vt:lpstr>
      <vt:lpstr>Wingdings</vt:lpstr>
      <vt:lpstr>Personalizar design</vt:lpstr>
      <vt:lpstr>Orgânico</vt:lpstr>
      <vt:lpstr>Design padrão</vt:lpstr>
      <vt:lpstr>Tema do Office</vt:lpstr>
      <vt:lpstr>Apresentação do PowerPoint</vt:lpstr>
      <vt:lpstr>ORIGENS DO ROMANTISMO</vt:lpstr>
      <vt:lpstr>Apresentação do PowerPoint</vt:lpstr>
      <vt:lpstr>Apresentação do PowerPoint</vt:lpstr>
      <vt:lpstr>Apresentação do PowerPoint</vt:lpstr>
      <vt:lpstr>Apresentação do PowerPoint</vt:lpstr>
      <vt:lpstr>PRINCIPAIS CARACTERÍSTICAS DO ROMANTISMO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 Natureza para os Românticos</vt:lpstr>
      <vt:lpstr>Apresentação do PowerPoint</vt:lpstr>
      <vt:lpstr>Apresentação do PowerPoint</vt:lpstr>
      <vt:lpstr> Rebeldia e Idealismo </vt:lpstr>
      <vt:lpstr>  Foco na Imaginação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Eu sei que vou te amar </vt:lpstr>
      <vt:lpstr> Eu sei que vou te amar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CONTEXTO SOCIOCULTURAL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CARACTERÍSTICAS GERAIS DA ESTÉTICA ROMÂNTICA </vt:lpstr>
      <vt:lpstr>CARACTERÍSTICAS GERAIS DA ESTÉTICA ROMÂNTICA N0 BRASIL</vt:lpstr>
      <vt:lpstr>CARACTERÍSTICAS DA ESTÉTICA ROMÂNTICA</vt:lpstr>
      <vt:lpstr>Culto à Natureza, que surge dinâmica  e associada aos estados íntimos do artista</vt:lpstr>
      <vt:lpstr>O culto à natureza, que surge dinâmica  e associada aos estados íntimos do artista</vt:lpstr>
      <vt:lpstr>Apresentação do PowerPoint</vt:lpstr>
      <vt:lpstr>Apresentação do PowerPoint</vt:lpstr>
      <vt:lpstr>Apresentação do PowerPoint</vt:lpstr>
      <vt:lpstr>Apresentação do PowerPoint</vt:lpstr>
      <vt:lpstr>1ª FASE DO ROMANTISMO NO BRASIL</vt:lpstr>
      <vt:lpstr>Apresentação do PowerPoint</vt:lpstr>
      <vt:lpstr>INDIANISMO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       GONÇALVES DE MAGALHÃES     (1811-1887) </vt:lpstr>
      <vt:lpstr>GONÇALVES DE MAGALHÃES     (1811-1887)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INDIANISMO</vt:lpstr>
      <vt:lpstr>Apresentação do PowerPoint</vt:lpstr>
      <vt:lpstr>Idealização do índio:  o “Bom Selvagem”</vt:lpstr>
      <vt:lpstr>Apresentação do PowerPoint</vt:lpstr>
      <vt:lpstr>ANTÔNIO DE GONÇALVES DIAS</vt:lpstr>
      <vt:lpstr> GONÇALVES DIAS (1811-1887) </vt:lpstr>
      <vt:lpstr> Canção do Tamoio  Gonçalves Dias </vt:lpstr>
      <vt:lpstr> Canção do Tamoio  Gonçalves Dias </vt:lpstr>
      <vt:lpstr>Um detalhe!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Ele é solto e quando reencontra seu pai, é renegado por ele, envergonhado pela covardia do filho, o pai o amaldiçoa: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FASE REGIONALISTA</vt:lpstr>
      <vt:lpstr> Romances Regionalistas: José de Alencar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Romances Urbanos de José de Alencar  </vt:lpstr>
      <vt:lpstr>Apresentação do PowerPoint</vt:lpstr>
      <vt:lpstr>Apresentação do PowerPoint</vt:lpstr>
      <vt:lpstr> Romances Históricos de José de Alencar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Sílvia Cláudia Marques Lima</cp:lastModifiedBy>
  <cp:revision>98</cp:revision>
  <dcterms:created xsi:type="dcterms:W3CDTF">2020-12-11T23:43:43Z</dcterms:created>
  <dcterms:modified xsi:type="dcterms:W3CDTF">2024-05-08T15:00:46Z</dcterms:modified>
</cp:coreProperties>
</file>